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96" r:id="rId3"/>
    <p:sldId id="276" r:id="rId4"/>
    <p:sldId id="325" r:id="rId5"/>
    <p:sldId id="326" r:id="rId6"/>
    <p:sldId id="284" r:id="rId7"/>
    <p:sldId id="327" r:id="rId8"/>
    <p:sldId id="380" r:id="rId9"/>
    <p:sldId id="332" r:id="rId10"/>
    <p:sldId id="289" r:id="rId11"/>
    <p:sldId id="290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291" r:id="rId22"/>
    <p:sldId id="316" r:id="rId23"/>
    <p:sldId id="317" r:id="rId24"/>
    <p:sldId id="295" r:id="rId25"/>
    <p:sldId id="381" r:id="rId26"/>
    <p:sldId id="333" r:id="rId27"/>
    <p:sldId id="351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9" r:id="rId36"/>
    <p:sldId id="350" r:id="rId37"/>
    <p:sldId id="348" r:id="rId38"/>
    <p:sldId id="352" r:id="rId39"/>
    <p:sldId id="362" r:id="rId40"/>
    <p:sldId id="359" r:id="rId41"/>
    <p:sldId id="360" r:id="rId42"/>
    <p:sldId id="354" r:id="rId43"/>
    <p:sldId id="355" r:id="rId44"/>
    <p:sldId id="356" r:id="rId45"/>
    <p:sldId id="357" r:id="rId46"/>
    <p:sldId id="361" r:id="rId47"/>
    <p:sldId id="363" r:id="rId48"/>
    <p:sldId id="364" r:id="rId49"/>
    <p:sldId id="369" r:id="rId50"/>
    <p:sldId id="370" r:id="rId51"/>
    <p:sldId id="382" r:id="rId52"/>
    <p:sldId id="371" r:id="rId53"/>
    <p:sldId id="372" r:id="rId54"/>
    <p:sldId id="379" r:id="rId55"/>
    <p:sldId id="334" r:id="rId56"/>
    <p:sldId id="336" r:id="rId57"/>
    <p:sldId id="338" r:id="rId58"/>
    <p:sldId id="339" r:id="rId59"/>
    <p:sldId id="340" r:id="rId60"/>
    <p:sldId id="331" r:id="rId61"/>
    <p:sldId id="288" r:id="rId62"/>
    <p:sldId id="287" r:id="rId63"/>
    <p:sldId id="301" r:id="rId64"/>
    <p:sldId id="305" r:id="rId65"/>
    <p:sldId id="302" r:id="rId66"/>
    <p:sldId id="303" r:id="rId67"/>
    <p:sldId id="374" r:id="rId68"/>
    <p:sldId id="375" r:id="rId69"/>
    <p:sldId id="376" r:id="rId7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4626"/>
    <a:srgbClr val="0148A4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69" autoAdjust="0"/>
    <p:restoredTop sz="99428" autoAdjust="0"/>
  </p:normalViewPr>
  <p:slideViewPr>
    <p:cSldViewPr snapToGrid="0" snapToObjects="1">
      <p:cViewPr varScale="1">
        <p:scale>
          <a:sx n="108" d="100"/>
          <a:sy n="108" d="100"/>
        </p:scale>
        <p:origin x="1120" y="200"/>
      </p:cViewPr>
      <p:guideLst>
        <p:guide orient="horz" pos="2120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28pt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  <a:p>
            <a:r>
              <a:rPr lang="en-US" dirty="0"/>
              <a:t>Add bullet point</a:t>
            </a:r>
          </a:p>
          <a:p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0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7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0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800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11" Type="http://schemas.openxmlformats.org/officeDocument/2006/relationships/image" Target="../media/image88.png"/><Relationship Id="rId5" Type="http://schemas.openxmlformats.org/officeDocument/2006/relationships/image" Target="../media/image83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67.png"/><Relationship Id="rId1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09.png"/><Relationship Id="rId18" Type="http://schemas.openxmlformats.org/officeDocument/2006/relationships/image" Target="../media/image110.png"/><Relationship Id="rId3" Type="http://schemas.openxmlformats.org/officeDocument/2006/relationships/image" Target="../media/image103.png"/><Relationship Id="rId7" Type="http://schemas.openxmlformats.org/officeDocument/2006/relationships/image" Target="../media/image108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102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7.png"/><Relationship Id="rId11" Type="http://schemas.openxmlformats.org/officeDocument/2006/relationships/image" Target="../media/image29.png"/><Relationship Id="rId5" Type="http://schemas.openxmlformats.org/officeDocument/2006/relationships/image" Target="../media/image105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104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7.png"/><Relationship Id="rId7" Type="http://schemas.openxmlformats.org/officeDocument/2006/relationships/image" Target="../media/image11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8.png"/><Relationship Id="rId5" Type="http://schemas.openxmlformats.org/officeDocument/2006/relationships/image" Target="../media/image115.png"/><Relationship Id="rId10" Type="http://schemas.openxmlformats.org/officeDocument/2006/relationships/image" Target="../media/image124.png"/><Relationship Id="rId4" Type="http://schemas.openxmlformats.org/officeDocument/2006/relationships/image" Target="../media/image114.png"/><Relationship Id="rId9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66941" y="1049454"/>
            <a:ext cx="3948874" cy="2311514"/>
          </a:xfrm>
        </p:spPr>
        <p:txBody>
          <a:bodyPr/>
          <a:lstStyle/>
          <a:p>
            <a:r>
              <a:rPr lang="en-US" dirty="0">
                <a:latin typeface="Tw Cen MT" charset="0"/>
              </a:rPr>
              <a:t>Approximate Trajectory Queries</a:t>
            </a:r>
            <a:br>
              <a:rPr lang="en-US" dirty="0">
                <a:latin typeface="Tw Cen MT" charset="0"/>
              </a:rPr>
            </a:br>
            <a:r>
              <a:rPr lang="en-US" b="0" dirty="0">
                <a:solidFill>
                  <a:schemeClr val="tx1"/>
                </a:solidFill>
                <a:latin typeface="Tw Cen MT" charset="0"/>
              </a:rPr>
              <a:t>Under the Fréchet Distance</a:t>
            </a:r>
            <a:br>
              <a:rPr lang="en-US" b="0" dirty="0">
                <a:solidFill>
                  <a:schemeClr val="tx1"/>
                </a:solidFill>
                <a:latin typeface="Tw Cen MT" charset="0"/>
              </a:rPr>
            </a:br>
            <a:endParaRPr lang="en-US" b="0" dirty="0">
              <a:solidFill>
                <a:schemeClr val="tx1"/>
              </a:solidFill>
              <a:latin typeface="Tw Cen MT" charset="0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366941" y="3360967"/>
            <a:ext cx="3963817" cy="2220435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indent="0">
              <a:buNone/>
            </a:pPr>
            <a:r>
              <a:rPr lang="en-US" sz="1600" b="1" dirty="0">
                <a:latin typeface="Tw Cen MT" charset="0"/>
              </a:rPr>
              <a:t>Presented by</a:t>
            </a:r>
            <a:endParaRPr lang="en-US" sz="1600" dirty="0">
              <a:latin typeface="Tw Cen MT" charset="0"/>
            </a:endParaRPr>
          </a:p>
          <a:p>
            <a:pPr marL="0" indent="0">
              <a:buNone/>
            </a:pPr>
            <a:r>
              <a:rPr lang="en-US" sz="1600" dirty="0">
                <a:latin typeface="Tw Cen MT" charset="0"/>
              </a:rPr>
              <a:t>John Pfeifer</a:t>
            </a:r>
          </a:p>
          <a:p>
            <a:pPr marL="0" indent="0">
              <a:buNone/>
            </a:pPr>
            <a:r>
              <a:rPr lang="en-US" sz="1600" dirty="0">
                <a:latin typeface="Tw Cen MT" charset="0"/>
              </a:rPr>
              <a:t>Research Student, School of IT</a:t>
            </a:r>
          </a:p>
          <a:p>
            <a:pPr marL="0" indent="0">
              <a:buNone/>
            </a:pPr>
            <a:endParaRPr lang="en-US" sz="1600" dirty="0">
              <a:latin typeface="Tw Cen MT" charset="0"/>
            </a:endParaRPr>
          </a:p>
          <a:p>
            <a:pPr marL="0" indent="0">
              <a:buNone/>
            </a:pPr>
            <a:r>
              <a:rPr lang="en-US" sz="1600" b="1" dirty="0">
                <a:latin typeface="Tw Cen MT" charset="0"/>
              </a:rPr>
              <a:t>Contributors</a:t>
            </a:r>
          </a:p>
          <a:p>
            <a:pPr marL="0" indent="0">
              <a:buNone/>
            </a:pPr>
            <a:r>
              <a:rPr lang="en-US" sz="1600" dirty="0">
                <a:latin typeface="Tw Cen MT" charset="0"/>
              </a:rPr>
              <a:t>Dr. Joachim </a:t>
            </a:r>
            <a:r>
              <a:rPr lang="en-US" sz="1600" dirty="0" err="1">
                <a:latin typeface="Tw Cen MT" charset="0"/>
              </a:rPr>
              <a:t>Gudmundsson</a:t>
            </a:r>
            <a:endParaRPr lang="en-US" sz="1600" dirty="0">
              <a:latin typeface="Tw Cen MT" charset="0"/>
            </a:endParaRPr>
          </a:p>
          <a:p>
            <a:pPr marL="0" indent="0">
              <a:buNone/>
            </a:pPr>
            <a:r>
              <a:rPr lang="en-US" sz="1600" dirty="0">
                <a:latin typeface="Tw Cen MT" charset="0"/>
              </a:rPr>
              <a:t>Dr. Michael J. Horton</a:t>
            </a:r>
          </a:p>
          <a:p>
            <a:pPr marL="0" indent="0">
              <a:buNone/>
            </a:pPr>
            <a:r>
              <a:rPr lang="en-US" sz="1600" dirty="0">
                <a:latin typeface="Tw Cen MT" charset="0"/>
              </a:rPr>
              <a:t>John Pfeifer</a:t>
            </a:r>
          </a:p>
          <a:p>
            <a:pPr marL="0" indent="0">
              <a:buNone/>
            </a:pPr>
            <a:endParaRPr lang="en-US" dirty="0">
              <a:latin typeface="Tw Cen MT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3118-6347-2249-8F9D-36B23B15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52F3BF-D1E0-5F4C-AB19-0BFC4DDB25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8900"/>
                <a:ext cx="8229600" cy="47672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path an object takes as it moves through space &amp; time</a:t>
                </a:r>
              </a:p>
              <a:p>
                <a:r>
                  <a:rPr lang="en-US" dirty="0"/>
                  <a:t>Terminology note: trajectory = curve</a:t>
                </a:r>
              </a:p>
              <a:p>
                <a:r>
                  <a:rPr lang="en-US" dirty="0"/>
                  <a:t>Polygonal curve with n vertices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ℝ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CA" dirty="0"/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≥ 2</a:t>
                </a:r>
              </a:p>
              <a:p>
                <a:r>
                  <a:rPr lang="en-US" dirty="0"/>
                  <a:t>Has a start and end vertex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Edges don’t have to be straight lines (but assume they are)</a:t>
                </a:r>
              </a:p>
              <a:p>
                <a:r>
                  <a:rPr lang="en-US" dirty="0"/>
                  <a:t>Events (shot on net, cab fare, morning commute to work)</a:t>
                </a:r>
              </a:p>
              <a:p>
                <a:r>
                  <a:rPr lang="en-US" dirty="0"/>
                  <a:t>Other attributes: time, heartbeat, wingbeat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52F3BF-D1E0-5F4C-AB19-0BFC4DDB25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8900"/>
                <a:ext cx="8229600" cy="4767263"/>
              </a:xfrm>
              <a:blipFill>
                <a:blip r:embed="rId2"/>
                <a:stretch>
                  <a:fillRect l="-1235" t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FDF9E7C9-5B1A-DE49-8F84-E073A3A35486}"/>
              </a:ext>
            </a:extLst>
          </p:cNvPr>
          <p:cNvGrpSpPr/>
          <p:nvPr/>
        </p:nvGrpSpPr>
        <p:grpSpPr>
          <a:xfrm>
            <a:off x="1636083" y="2700929"/>
            <a:ext cx="5989633" cy="1912690"/>
            <a:chOff x="1018241" y="3775972"/>
            <a:chExt cx="5989633" cy="191269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A266FBA-B7A7-3C47-B47C-4DA061B4735F}"/>
                </a:ext>
              </a:extLst>
            </p:cNvPr>
            <p:cNvGrpSpPr/>
            <p:nvPr/>
          </p:nvGrpSpPr>
          <p:grpSpPr>
            <a:xfrm>
              <a:off x="1018241" y="3775972"/>
              <a:ext cx="5989633" cy="1686776"/>
              <a:chOff x="1018241" y="3775972"/>
              <a:chExt cx="5989633" cy="168677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D051F54-2B8C-C846-9A65-BC50E50DE35C}"/>
                  </a:ext>
                </a:extLst>
              </p:cNvPr>
              <p:cNvGrpSpPr/>
              <p:nvPr/>
            </p:nvGrpSpPr>
            <p:grpSpPr>
              <a:xfrm>
                <a:off x="1174694" y="4110171"/>
                <a:ext cx="5646236" cy="1280868"/>
                <a:chOff x="1026413" y="3418192"/>
                <a:chExt cx="5646236" cy="1280868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69984A42-75E7-B944-B082-CF3140F3D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6413" y="3742531"/>
                  <a:ext cx="1296657" cy="504701"/>
                </a:xfrm>
                <a:prstGeom prst="line">
                  <a:avLst/>
                </a:prstGeom>
                <a:ln>
                  <a:solidFill>
                    <a:schemeClr val="tx2"/>
                  </a:solidFill>
                  <a:headEnd type="oval"/>
                  <a:tailEnd type="oval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810B9962-118B-DC4C-9F0B-73CBCAFF5E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3070" y="3644106"/>
                  <a:ext cx="2965622" cy="603126"/>
                </a:xfrm>
                <a:prstGeom prst="line">
                  <a:avLst/>
                </a:prstGeom>
                <a:ln>
                  <a:solidFill>
                    <a:schemeClr val="tx2"/>
                  </a:solidFill>
                  <a:headEnd type="oval"/>
                  <a:tailEnd type="oval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F8249281-FECA-534D-B517-E65282CCB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24865" y="3644106"/>
                  <a:ext cx="963827" cy="829040"/>
                </a:xfrm>
                <a:prstGeom prst="line">
                  <a:avLst/>
                </a:prstGeom>
                <a:ln>
                  <a:solidFill>
                    <a:schemeClr val="tx2"/>
                  </a:solidFill>
                  <a:headEnd type="oval"/>
                  <a:tailEnd type="oval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684B7714-C211-3D4E-913D-6EF2EA73E7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88940" y="3418192"/>
                  <a:ext cx="135925" cy="1032178"/>
                </a:xfrm>
                <a:prstGeom prst="line">
                  <a:avLst/>
                </a:prstGeom>
                <a:ln>
                  <a:solidFill>
                    <a:schemeClr val="tx2"/>
                  </a:solidFill>
                  <a:headEnd type="oval"/>
                  <a:tailEnd type="oval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CF3CEE8-7FEB-9A40-AB66-735CA9E677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58449" y="3440968"/>
                  <a:ext cx="2514200" cy="1258092"/>
                </a:xfrm>
                <a:prstGeom prst="line">
                  <a:avLst/>
                </a:prstGeom>
                <a:ln>
                  <a:solidFill>
                    <a:schemeClr val="tx2"/>
                  </a:solidFill>
                  <a:headEnd type="oval"/>
                  <a:tailEnd type="oval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B91893-D417-3847-876F-2A8DDB085CBA}"/>
                  </a:ext>
                </a:extLst>
              </p:cNvPr>
              <p:cNvSpPr txBox="1"/>
              <p:nvPr/>
            </p:nvSpPr>
            <p:spPr>
              <a:xfrm>
                <a:off x="1018241" y="4015966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7AE1CA-8668-F44E-B8FE-021B9D3275C8}"/>
                  </a:ext>
                </a:extLst>
              </p:cNvPr>
              <p:cNvSpPr txBox="1"/>
              <p:nvPr/>
            </p:nvSpPr>
            <p:spPr>
              <a:xfrm>
                <a:off x="2309122" y="4534104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6A5EA0-F945-8749-A4EE-09094E8C9E95}"/>
                  </a:ext>
                </a:extLst>
              </p:cNvPr>
              <p:cNvSpPr txBox="1"/>
              <p:nvPr/>
            </p:nvSpPr>
            <p:spPr>
              <a:xfrm>
                <a:off x="5293680" y="396675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0A90BD4-F5CE-784E-B2AF-E9B5009606EE}"/>
                  </a:ext>
                </a:extLst>
              </p:cNvPr>
              <p:cNvSpPr txBox="1"/>
              <p:nvPr/>
            </p:nvSpPr>
            <p:spPr>
              <a:xfrm>
                <a:off x="4169215" y="5093416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7FE8B1-D91F-4945-9700-4CD5DF8B6AD8}"/>
                  </a:ext>
                </a:extLst>
              </p:cNvPr>
              <p:cNvSpPr txBox="1"/>
              <p:nvPr/>
            </p:nvSpPr>
            <p:spPr>
              <a:xfrm>
                <a:off x="4052411" y="3775972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73F2B5-8D44-BA43-B57D-BFE4525649AB}"/>
                  </a:ext>
                </a:extLst>
              </p:cNvPr>
              <p:cNvSpPr txBox="1"/>
              <p:nvPr/>
            </p:nvSpPr>
            <p:spPr>
              <a:xfrm>
                <a:off x="6694968" y="498045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FB2610-795D-704F-86ED-C9501B5BB7C1}"/>
                </a:ext>
              </a:extLst>
            </p:cNvPr>
            <p:cNvSpPr txBox="1"/>
            <p:nvPr/>
          </p:nvSpPr>
          <p:spPr>
            <a:xfrm>
              <a:off x="4627864" y="5319330"/>
              <a:ext cx="838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Vertex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648009-E88E-F24B-80EF-DF669E9029D6}"/>
                </a:ext>
              </a:extLst>
            </p:cNvPr>
            <p:cNvSpPr txBox="1"/>
            <p:nvPr/>
          </p:nvSpPr>
          <p:spPr>
            <a:xfrm>
              <a:off x="1230292" y="5067130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Edge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F8A11E2-F4FB-484A-A6C2-9E531E882B66}"/>
                </a:ext>
              </a:extLst>
            </p:cNvPr>
            <p:cNvCxnSpPr/>
            <p:nvPr/>
          </p:nvCxnSpPr>
          <p:spPr>
            <a:xfrm flipV="1">
              <a:off x="1591929" y="4718770"/>
              <a:ext cx="171794" cy="333472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B439320-CC00-4F47-A2FC-B4D945F61648}"/>
                </a:ext>
              </a:extLst>
            </p:cNvPr>
            <p:cNvCxnSpPr>
              <a:cxnSpLocks/>
              <a:stCxn id="24" idx="1"/>
              <a:endCxn id="20" idx="3"/>
            </p:cNvCxnSpPr>
            <p:nvPr/>
          </p:nvCxnSpPr>
          <p:spPr>
            <a:xfrm flipH="1" flipV="1">
              <a:off x="4482121" y="5278082"/>
              <a:ext cx="145743" cy="225914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463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0346D-A018-564B-A5AE-E2791A46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Relatively Large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C26C2-B939-A34E-8258-141A1126D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 of thousands of curves</a:t>
            </a:r>
          </a:p>
          <a:p>
            <a:r>
              <a:rPr lang="en-US" dirty="0"/>
              <a:t>Each curve can contain thousands of vertices</a:t>
            </a:r>
          </a:p>
        </p:txBody>
      </p:sp>
    </p:spTree>
    <p:extLst>
      <p:ext uri="{BB962C8B-B14F-4D97-AF65-F5344CB8AC3E}">
        <p14:creationId xmlns:p14="http://schemas.microsoft.com/office/powerpoint/2010/main" val="188862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E5C70-29CD-6B4C-968B-AEF625FAD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18034 Football Player-possession Curves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A96596B-D331-4942-9487-9CFE61C52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785" y="1074694"/>
            <a:ext cx="6724429" cy="52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6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4264B-7068-DB49-9309-7DE0242D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18034 Football Curves – Zoom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A570E8-4CF0-9F4B-B379-CE5F05904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263" y="988197"/>
            <a:ext cx="6773856" cy="53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11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BABFE-8390-704E-AC92-7F8C3F06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18034 Football Curves – Zoom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8EF052-6318-D447-A49D-81FD3DCB8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333" y="1358900"/>
            <a:ext cx="6107333" cy="476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64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BD73-1AF7-9D4D-9917-946C1EB06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20780 NBA Basketball Shots on Net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515F8C-2807-DB42-810B-47A268070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25268"/>
            <a:ext cx="8229600" cy="51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22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F0131-7A7D-604E-BD60-3AE636B1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20780 NBA Basketball Shots - Zoom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77BF92-5BF1-954E-A2D6-3B17E2FFC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7780" y="1358900"/>
            <a:ext cx="7328439" cy="476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37EA3-321E-8F48-AB87-1BFB05B1F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18670 People trajectories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30EFD6-A8FF-E647-9775-8B0B1EFF5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827" y="1049981"/>
            <a:ext cx="6685005" cy="529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66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18856-ED0C-8244-BCC5-729E8E30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18670 People trajectories – Zoom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B24127-5109-6740-99CD-7974CC8F6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023" y="1012911"/>
            <a:ext cx="6870242" cy="52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29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A8D5-3FB1-A249-BDE5-3ABDDA5B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18670 People trajectories – Zoom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5CA77E-6791-FB4A-A596-F88374FF3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949" y="1087052"/>
            <a:ext cx="6710462" cy="521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21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3118-6347-2249-8F9D-36B23B15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2F3BF-D1E0-5F4C-AB19-0BFC4DDB2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“Everything we hear is an opinion, not a fact. Everything we see is a perspective, not the truth.”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Marcus Aurelius, Roman Emperor, 121-180AD</a:t>
            </a:r>
          </a:p>
        </p:txBody>
      </p:sp>
    </p:spTree>
    <p:extLst>
      <p:ext uri="{BB962C8B-B14F-4D97-AF65-F5344CB8AC3E}">
        <p14:creationId xmlns:p14="http://schemas.microsoft.com/office/powerpoint/2010/main" val="188764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EF4C-9191-6747-B4B4-0A2676E95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 curve – 6509 vertices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A46173-0609-0F4D-A8E4-6C85E53A4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753" y="1037624"/>
            <a:ext cx="6628582" cy="527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39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499CB-30D0-C447-9E31-FFAF620D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Fréchet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0347D4-C04A-7E40-B402-5336EFAA2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8900"/>
                <a:ext cx="8229600" cy="4767263"/>
              </a:xfrm>
            </p:spPr>
            <p:txBody>
              <a:bodyPr/>
              <a:lstStyle/>
              <a:p>
                <a:r>
                  <a:rPr lang="en-US" dirty="0"/>
                  <a:t>Provides a distance measure between 2 curves</a:t>
                </a:r>
              </a:p>
              <a:p>
                <a:r>
                  <a:rPr lang="en-US" dirty="0"/>
                  <a:t>Metaphor: min leash length b/w girl and dog</a:t>
                </a:r>
              </a:p>
              <a:p>
                <a:r>
                  <a:rPr lang="en-US" dirty="0"/>
                  <a:t>Compares 2 curve shapes continuously from start to end – no backtracking allowed</a:t>
                </a:r>
              </a:p>
              <a:p>
                <a:r>
                  <a:rPr lang="en-US" dirty="0"/>
                  <a:t>Triangle inequality holds: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0347D4-C04A-7E40-B402-5336EFAA2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8900"/>
                <a:ext cx="8229600" cy="4767263"/>
              </a:xfrm>
              <a:blipFill>
                <a:blip r:embed="rId2"/>
                <a:stretch>
                  <a:fillRect l="-1235" t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B78F8E-F55C-0443-8C53-E9BCF659C963}"/>
              </a:ext>
            </a:extLst>
          </p:cNvPr>
          <p:cNvCxnSpPr>
            <a:cxnSpLocks/>
          </p:cNvCxnSpPr>
          <p:nvPr/>
        </p:nvCxnSpPr>
        <p:spPr>
          <a:xfrm>
            <a:off x="1173006" y="4472030"/>
            <a:ext cx="1354354" cy="186493"/>
          </a:xfrm>
          <a:prstGeom prst="line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88C9A1-3866-7349-B0F3-87FC1292F53A}"/>
              </a:ext>
            </a:extLst>
          </p:cNvPr>
          <p:cNvCxnSpPr>
            <a:cxnSpLocks/>
          </p:cNvCxnSpPr>
          <p:nvPr/>
        </p:nvCxnSpPr>
        <p:spPr>
          <a:xfrm flipV="1">
            <a:off x="2527360" y="4087684"/>
            <a:ext cx="2965622" cy="570839"/>
          </a:xfrm>
          <a:prstGeom prst="line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1D96A8-606B-5D41-9CDE-83C5CEB1CDCA}"/>
              </a:ext>
            </a:extLst>
          </p:cNvPr>
          <p:cNvCxnSpPr>
            <a:cxnSpLocks/>
          </p:cNvCxnSpPr>
          <p:nvPr/>
        </p:nvCxnSpPr>
        <p:spPr>
          <a:xfrm flipH="1" flipV="1">
            <a:off x="4164226" y="3997426"/>
            <a:ext cx="1332050" cy="90258"/>
          </a:xfrm>
          <a:prstGeom prst="line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DA4715-2F15-8042-889D-C5B75CA9A1D0}"/>
              </a:ext>
            </a:extLst>
          </p:cNvPr>
          <p:cNvCxnSpPr>
            <a:cxnSpLocks/>
          </p:cNvCxnSpPr>
          <p:nvPr/>
        </p:nvCxnSpPr>
        <p:spPr>
          <a:xfrm flipH="1">
            <a:off x="2663078" y="3997426"/>
            <a:ext cx="1486401" cy="185466"/>
          </a:xfrm>
          <a:prstGeom prst="line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187887-E92B-9140-AF01-CCB1E0675656}"/>
              </a:ext>
            </a:extLst>
          </p:cNvPr>
          <p:cNvCxnSpPr>
            <a:cxnSpLocks/>
          </p:cNvCxnSpPr>
          <p:nvPr/>
        </p:nvCxnSpPr>
        <p:spPr>
          <a:xfrm>
            <a:off x="2666372" y="4186109"/>
            <a:ext cx="2696459" cy="504701"/>
          </a:xfrm>
          <a:prstGeom prst="line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3B675B-C52F-1047-9366-498A2079D928}"/>
              </a:ext>
            </a:extLst>
          </p:cNvPr>
          <p:cNvSpPr txBox="1"/>
          <p:nvPr/>
        </p:nvSpPr>
        <p:spPr>
          <a:xfrm>
            <a:off x="1006669" y="41247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E1259A-A6A3-A34C-A963-5B2275717CD2}"/>
              </a:ext>
            </a:extLst>
          </p:cNvPr>
          <p:cNvCxnSpPr>
            <a:cxnSpLocks/>
          </p:cNvCxnSpPr>
          <p:nvPr/>
        </p:nvCxnSpPr>
        <p:spPr>
          <a:xfrm flipV="1">
            <a:off x="5362831" y="4583718"/>
            <a:ext cx="547816" cy="110309"/>
          </a:xfrm>
          <a:prstGeom prst="line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60A7755-FB67-7941-8843-AA0144E63A6C}"/>
              </a:ext>
            </a:extLst>
          </p:cNvPr>
          <p:cNvCxnSpPr>
            <a:cxnSpLocks/>
          </p:cNvCxnSpPr>
          <p:nvPr/>
        </p:nvCxnSpPr>
        <p:spPr>
          <a:xfrm flipV="1">
            <a:off x="5910647" y="4565276"/>
            <a:ext cx="936689" cy="18443"/>
          </a:xfrm>
          <a:prstGeom prst="line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41755B-3BBA-6F42-B673-B363C9502ED4}"/>
              </a:ext>
            </a:extLst>
          </p:cNvPr>
          <p:cNvCxnSpPr>
            <a:cxnSpLocks/>
          </p:cNvCxnSpPr>
          <p:nvPr/>
        </p:nvCxnSpPr>
        <p:spPr>
          <a:xfrm flipV="1">
            <a:off x="6847336" y="4452499"/>
            <a:ext cx="547816" cy="110309"/>
          </a:xfrm>
          <a:prstGeom prst="line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6E8A1BC-30B2-2844-82F2-1CD8ADEAD887}"/>
              </a:ext>
            </a:extLst>
          </p:cNvPr>
          <p:cNvSpPr txBox="1"/>
          <p:nvPr/>
        </p:nvSpPr>
        <p:spPr>
          <a:xfrm>
            <a:off x="7238699" y="397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A6ADDE-4C09-A940-B417-6D08569DEFB6}"/>
              </a:ext>
            </a:extLst>
          </p:cNvPr>
          <p:cNvCxnSpPr>
            <a:cxnSpLocks/>
          </p:cNvCxnSpPr>
          <p:nvPr/>
        </p:nvCxnSpPr>
        <p:spPr>
          <a:xfrm>
            <a:off x="1163122" y="4953519"/>
            <a:ext cx="937526" cy="8935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8A009F-E19F-D045-BB99-35ABE271890A}"/>
              </a:ext>
            </a:extLst>
          </p:cNvPr>
          <p:cNvCxnSpPr>
            <a:cxnSpLocks/>
          </p:cNvCxnSpPr>
          <p:nvPr/>
        </p:nvCxnSpPr>
        <p:spPr>
          <a:xfrm>
            <a:off x="2100648" y="5056601"/>
            <a:ext cx="864973" cy="9842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4848277-2BBA-DB48-9EBB-BD72EE031463}"/>
              </a:ext>
            </a:extLst>
          </p:cNvPr>
          <p:cNvCxnSpPr>
            <a:cxnSpLocks/>
          </p:cNvCxnSpPr>
          <p:nvPr/>
        </p:nvCxnSpPr>
        <p:spPr>
          <a:xfrm>
            <a:off x="2965621" y="5158205"/>
            <a:ext cx="2224216" cy="1055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DCD55FF-EF64-2841-8795-B71B8388C81D}"/>
              </a:ext>
            </a:extLst>
          </p:cNvPr>
          <p:cNvCxnSpPr>
            <a:cxnSpLocks/>
          </p:cNvCxnSpPr>
          <p:nvPr/>
        </p:nvCxnSpPr>
        <p:spPr>
          <a:xfrm flipV="1">
            <a:off x="5189837" y="4953519"/>
            <a:ext cx="1291281" cy="21704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9ABC72-2DA4-E34F-BC82-B93036AC1184}"/>
              </a:ext>
            </a:extLst>
          </p:cNvPr>
          <p:cNvCxnSpPr>
            <a:cxnSpLocks/>
          </p:cNvCxnSpPr>
          <p:nvPr/>
        </p:nvCxnSpPr>
        <p:spPr>
          <a:xfrm>
            <a:off x="6481118" y="4958176"/>
            <a:ext cx="914034" cy="8469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F9BCEFB-CCE6-774B-901B-2974869E65A6}"/>
              </a:ext>
            </a:extLst>
          </p:cNvPr>
          <p:cNvSpPr txBox="1"/>
          <p:nvPr/>
        </p:nvSpPr>
        <p:spPr>
          <a:xfrm>
            <a:off x="1010787" y="49938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907A0-E43E-164F-885A-29A09511F50A}"/>
              </a:ext>
            </a:extLst>
          </p:cNvPr>
          <p:cNvSpPr txBox="1"/>
          <p:nvPr/>
        </p:nvSpPr>
        <p:spPr>
          <a:xfrm>
            <a:off x="2357266" y="43029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62FAEBB-D996-C440-AA09-1904A3347A33}"/>
              </a:ext>
            </a:extLst>
          </p:cNvPr>
          <p:cNvSpPr txBox="1"/>
          <p:nvPr/>
        </p:nvSpPr>
        <p:spPr>
          <a:xfrm>
            <a:off x="1944195" y="50687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DE1C3C-A213-4340-AF87-D85844A5ADCF}"/>
              </a:ext>
            </a:extLst>
          </p:cNvPr>
          <p:cNvSpPr txBox="1"/>
          <p:nvPr/>
        </p:nvSpPr>
        <p:spPr>
          <a:xfrm>
            <a:off x="7238699" y="505660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0302321-606E-364C-8538-33E2EC11A182}"/>
              </a:ext>
            </a:extLst>
          </p:cNvPr>
          <p:cNvCxnSpPr>
            <a:cxnSpLocks/>
          </p:cNvCxnSpPr>
          <p:nvPr/>
        </p:nvCxnSpPr>
        <p:spPr>
          <a:xfrm flipV="1">
            <a:off x="4149479" y="4033415"/>
            <a:ext cx="1647" cy="1130066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B1268BC-0FE7-B240-942A-1AF67023CD9D}"/>
              </a:ext>
            </a:extLst>
          </p:cNvPr>
          <p:cNvCxnSpPr>
            <a:cxnSpLocks/>
          </p:cNvCxnSpPr>
          <p:nvPr/>
        </p:nvCxnSpPr>
        <p:spPr>
          <a:xfrm flipV="1">
            <a:off x="4177326" y="4087685"/>
            <a:ext cx="1322206" cy="109082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F64DF08-5301-8A4C-88BF-281B1B1F8B60}"/>
              </a:ext>
            </a:extLst>
          </p:cNvPr>
          <p:cNvCxnSpPr>
            <a:cxnSpLocks/>
          </p:cNvCxnSpPr>
          <p:nvPr/>
        </p:nvCxnSpPr>
        <p:spPr>
          <a:xfrm flipV="1">
            <a:off x="1127745" y="4472030"/>
            <a:ext cx="22262" cy="491286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9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1F7A-89CB-364F-92CC-C26749E11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Fréchet Distance – </a:t>
            </a:r>
            <a:r>
              <a:rPr lang="en-US" i="1" dirty="0"/>
              <a:t>CFD, FDP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1D2C7-6452-1347-9D96-89C09889F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not measure time - only compares 2 curve shapes continuously from start to end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E57699-50D8-7044-A57F-07564055D9FC}"/>
              </a:ext>
            </a:extLst>
          </p:cNvPr>
          <p:cNvGrpSpPr/>
          <p:nvPr/>
        </p:nvGrpSpPr>
        <p:grpSpPr>
          <a:xfrm>
            <a:off x="1538815" y="4100762"/>
            <a:ext cx="2477131" cy="1150959"/>
            <a:chOff x="1538815" y="4780033"/>
            <a:chExt cx="2477131" cy="11509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784D234-047B-A74C-82D3-C1317F5D6ADF}"/>
                    </a:ext>
                  </a:extLst>
                </p:cNvPr>
                <p:cNvSpPr txBox="1"/>
                <p:nvPr/>
              </p:nvSpPr>
              <p:spPr>
                <a:xfrm>
                  <a:off x="1538815" y="5262732"/>
                  <a:ext cx="2477131" cy="6682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Decision Procedure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/>
                              <m:t>δ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/>
                          <m:t>(</m:t>
                        </m:r>
                        <m:r>
                          <m:rPr>
                            <m:nor/>
                          </m:rPr>
                          <a:rPr lang="en-US"/>
                          <m:t>P</m:t>
                        </m:r>
                        <m:r>
                          <m:rPr>
                            <m:nor/>
                          </m:rPr>
                          <a:rPr lang="en-US"/>
                          <m:t>,</m:t>
                        </m:r>
                        <m:r>
                          <m:rPr>
                            <m:nor/>
                          </m:rPr>
                          <a:rPr lang="en-US"/>
                          <m:t>Q</m:t>
                        </m:r>
                        <m:r>
                          <m:rPr>
                            <m:nor/>
                          </m:rPr>
                          <a:rPr lang="en-US"/>
                          <m:t>) ≤ </m:t>
                        </m:r>
                        <m:r>
                          <m:rPr>
                            <m:nor/>
                          </m:rPr>
                          <a:rPr lang="en-US"/>
                          <m:t>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784D234-047B-A74C-82D3-C1317F5D6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815" y="5262732"/>
                  <a:ext cx="2477131" cy="668260"/>
                </a:xfrm>
                <a:prstGeom prst="rect">
                  <a:avLst/>
                </a:prstGeom>
                <a:blipFill>
                  <a:blip r:embed="rId2"/>
                  <a:stretch>
                    <a:fillRect t="-1852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86715C-A675-1C48-8EC9-36407A179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3330" y="4792225"/>
              <a:ext cx="611659" cy="4705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D028932-5738-5648-A8B6-D70CB5DF7A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4032" y="4780033"/>
              <a:ext cx="481914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30F4B4E-D5A0-0A45-89D3-95EFAA9B91A2}"/>
              </a:ext>
            </a:extLst>
          </p:cNvPr>
          <p:cNvGrpSpPr/>
          <p:nvPr/>
        </p:nvGrpSpPr>
        <p:grpSpPr>
          <a:xfrm>
            <a:off x="2752659" y="2723787"/>
            <a:ext cx="3524566" cy="1364784"/>
            <a:chOff x="2752659" y="3403058"/>
            <a:chExt cx="3524566" cy="13647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CD47393-1A25-2341-AC1E-F317D651BE9D}"/>
                    </a:ext>
                  </a:extLst>
                </p:cNvPr>
                <p:cNvSpPr txBox="1"/>
                <p:nvPr/>
              </p:nvSpPr>
              <p:spPr>
                <a:xfrm>
                  <a:off x="2801893" y="4244622"/>
                  <a:ext cx="331779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𝚶</m:t>
                        </m:r>
                        <m:r>
                          <a:rPr lang="en-CA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CA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𝒎𝒏</m:t>
                        </m:r>
                        <m:r>
                          <a:rPr lang="en-CA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CA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𝒍𝒐𝒈</m:t>
                        </m:r>
                        <m:r>
                          <a:rPr lang="en-CA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CA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𝒎𝒏</m:t>
                        </m:r>
                        <m:r>
                          <a:rPr lang="en-CA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CD47393-1A25-2341-AC1E-F317D651B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1893" y="4244622"/>
                  <a:ext cx="3317790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238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5DD1CE-ED9E-D046-A05D-9543707B4163}"/>
                </a:ext>
              </a:extLst>
            </p:cNvPr>
            <p:cNvSpPr txBox="1"/>
            <p:nvPr/>
          </p:nvSpPr>
          <p:spPr>
            <a:xfrm>
              <a:off x="2752659" y="3403058"/>
              <a:ext cx="35245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i="1" dirty="0"/>
                <a:t>m</a:t>
              </a:r>
              <a:r>
                <a:rPr lang="en-CA" dirty="0"/>
                <a:t> &amp; </a:t>
              </a:r>
              <a:r>
                <a:rPr lang="en-CA" i="1" dirty="0"/>
                <a:t>n</a:t>
              </a:r>
              <a:r>
                <a:rPr lang="en-CA" dirty="0"/>
                <a:t> are number of vertices in curves Q &amp; P resp.</a:t>
              </a:r>
              <a:endParaRPr lang="en-US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C64732-BF59-5F40-A833-357284632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8557" y="4021513"/>
              <a:ext cx="339811" cy="345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0FB93F8-2E0E-B04C-A24B-01B2BB928D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0854" y="4021513"/>
              <a:ext cx="511261" cy="3121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373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DAF15-0E4F-234A-A99F-CEA000F5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Exact NN/</a:t>
            </a:r>
            <a:r>
              <a:rPr lang="en-US" dirty="0" err="1"/>
              <a:t>kNN</a:t>
            </a:r>
            <a:r>
              <a:rPr lang="en-US" dirty="0"/>
              <a:t>/RNN Query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819E1-6F01-BA4B-B8F3-0CC6B3918B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Fréchet distance from query curve to all curves in dataset</a:t>
                </a:r>
              </a:p>
              <a:p>
                <a:r>
                  <a:rPr lang="en-US" dirty="0"/>
                  <a:t>Denote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as the number of curves in dataset</a:t>
                </a:r>
              </a:p>
              <a:p>
                <a:r>
                  <a:rPr lang="en-US" dirty="0"/>
                  <a:t>Runtime of: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𝛰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𝑚𝑛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𝑚𝑛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Assume: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instructions per second</a:t>
                </a:r>
              </a:p>
              <a:p>
                <a:pPr lvl="1"/>
                <a:r>
                  <a:rPr lang="en-US" i="1" dirty="0"/>
                  <a:t>m = n = </a:t>
                </a:r>
                <a:r>
                  <a:rPr lang="en-US" dirty="0"/>
                  <a:t>1,000 vertices</a:t>
                </a:r>
              </a:p>
              <a:p>
                <a:pPr lvl="1"/>
                <a:r>
                  <a:rPr lang="en-US" dirty="0"/>
                  <a:t>∆ = 1,000,000</a:t>
                </a:r>
              </a:p>
              <a:p>
                <a:pPr lvl="1"/>
                <a:r>
                  <a:rPr lang="en-US" b="1" dirty="0"/>
                  <a:t>Runtime is approximately</a:t>
                </a:r>
                <a:r>
                  <a:rPr lang="en-US" b="1" dirty="0">
                    <a:solidFill>
                      <a:srgbClr val="FF0000"/>
                    </a:solidFill>
                  </a:rPr>
                  <a:t> 2.5 days </a:t>
                </a:r>
                <a:r>
                  <a:rPr lang="en-US" b="1" dirty="0"/>
                  <a:t>for one query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819E1-6F01-BA4B-B8F3-0CC6B3918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0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D23CB-818A-A44D-B3B3-6B213F249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Algorithm Computer Scientists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851EB-914F-984B-A1F7-38C833D8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discover and apply theoretical bounds to solve problems</a:t>
            </a:r>
          </a:p>
          <a:p>
            <a:r>
              <a:rPr lang="en-US" dirty="0"/>
              <a:t>We find/use upper &amp; lower bounds to speed up runtime</a:t>
            </a:r>
          </a:p>
        </p:txBody>
      </p:sp>
    </p:spTree>
    <p:extLst>
      <p:ext uri="{BB962C8B-B14F-4D97-AF65-F5344CB8AC3E}">
        <p14:creationId xmlns:p14="http://schemas.microsoft.com/office/powerpoint/2010/main" val="137972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CB36-E87D-BB48-A1D8-B227B1DA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" charset="0"/>
              </a:rPr>
              <a:t>Our Contribution</a:t>
            </a:r>
            <a:endParaRPr lang="en-US" dirty="0"/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A2658951-D92E-DE4B-BC96-6A6E8B58BBFB}"/>
              </a:ext>
            </a:extLst>
          </p:cNvPr>
          <p:cNvSpPr/>
          <p:nvPr/>
        </p:nvSpPr>
        <p:spPr>
          <a:xfrm rot="14488086">
            <a:off x="1876700" y="1325105"/>
            <a:ext cx="5040000" cy="5040000"/>
          </a:xfrm>
          <a:prstGeom prst="blockArc">
            <a:avLst>
              <a:gd name="adj1" fmla="val 10595822"/>
              <a:gd name="adj2" fmla="val 17883230"/>
              <a:gd name="adj3" fmla="val 12253"/>
            </a:avLst>
          </a:prstGeom>
          <a:solidFill>
            <a:schemeClr val="accent1">
              <a:lumMod val="60000"/>
              <a:lumOff val="40000"/>
            </a:schemeClr>
          </a:solidFill>
          <a:ln w="952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7BBB43-8B07-5E45-8843-914077876D76}"/>
              </a:ext>
            </a:extLst>
          </p:cNvPr>
          <p:cNvSpPr txBox="1"/>
          <p:nvPr/>
        </p:nvSpPr>
        <p:spPr>
          <a:xfrm>
            <a:off x="1045339" y="1310465"/>
            <a:ext cx="1601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Prune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7320E6-58F1-FF46-988F-5FE4D1D837D1}"/>
              </a:ext>
            </a:extLst>
          </p:cNvPr>
          <p:cNvSpPr txBox="1"/>
          <p:nvPr/>
        </p:nvSpPr>
        <p:spPr>
          <a:xfrm>
            <a:off x="7126367" y="3981255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2. Convert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CBA7D7-BDCF-7A44-B01F-C15808AD889A}"/>
              </a:ext>
            </a:extLst>
          </p:cNvPr>
          <p:cNvSpPr txBox="1"/>
          <p:nvPr/>
        </p:nvSpPr>
        <p:spPr>
          <a:xfrm>
            <a:off x="795072" y="5393877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3. Search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CF5F09-C5C5-5A4C-ABF8-3B241F84EABB}"/>
              </a:ext>
            </a:extLst>
          </p:cNvPr>
          <p:cNvSpPr txBox="1"/>
          <p:nvPr/>
        </p:nvSpPr>
        <p:spPr>
          <a:xfrm rot="1876817">
            <a:off x="2810565" y="5476167"/>
            <a:ext cx="1107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Final</a:t>
            </a:r>
            <a:r>
              <a:rPr lang="en-US" dirty="0"/>
              <a:t> </a:t>
            </a:r>
            <a:r>
              <a:rPr lang="en-US" b="1" dirty="0"/>
              <a:t>Results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E4DB5BC-923A-A848-BEB1-EAB44F4561B3}"/>
              </a:ext>
            </a:extLst>
          </p:cNvPr>
          <p:cNvGrpSpPr/>
          <p:nvPr/>
        </p:nvGrpSpPr>
        <p:grpSpPr>
          <a:xfrm>
            <a:off x="3990737" y="1991878"/>
            <a:ext cx="975359" cy="1406203"/>
            <a:chOff x="3990737" y="2227012"/>
            <a:chExt cx="975359" cy="1406203"/>
          </a:xfrm>
        </p:grpSpPr>
        <p:sp>
          <p:nvSpPr>
            <p:cNvPr id="28" name="Magnetic Disk 27">
              <a:extLst>
                <a:ext uri="{FF2B5EF4-FFF2-40B4-BE49-F238E27FC236}">
                  <a16:creationId xmlns:a16="http://schemas.microsoft.com/office/drawing/2014/main" id="{79EABCEF-4729-0541-B9B5-D202DE4B0525}"/>
                </a:ext>
              </a:extLst>
            </p:cNvPr>
            <p:cNvSpPr/>
            <p:nvPr/>
          </p:nvSpPr>
          <p:spPr>
            <a:xfrm>
              <a:off x="4022647" y="2227012"/>
              <a:ext cx="931232" cy="1406203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D02362-301E-AF40-82BA-F08CC3D942C0}"/>
                </a:ext>
              </a:extLst>
            </p:cNvPr>
            <p:cNvSpPr txBox="1"/>
            <p:nvPr/>
          </p:nvSpPr>
          <p:spPr>
            <a:xfrm>
              <a:off x="3990737" y="2667580"/>
              <a:ext cx="97535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Cluster Centre Tree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2E2D5BF-62C0-9349-BFE5-F692A4FBB37F}"/>
              </a:ext>
            </a:extLst>
          </p:cNvPr>
          <p:cNvGrpSpPr/>
          <p:nvPr/>
        </p:nvGrpSpPr>
        <p:grpSpPr>
          <a:xfrm>
            <a:off x="5249044" y="3231043"/>
            <a:ext cx="971594" cy="1406203"/>
            <a:chOff x="5249044" y="3466177"/>
            <a:chExt cx="971594" cy="1406203"/>
          </a:xfrm>
        </p:grpSpPr>
        <p:sp>
          <p:nvSpPr>
            <p:cNvPr id="29" name="Magnetic Disk 28">
              <a:extLst>
                <a:ext uri="{FF2B5EF4-FFF2-40B4-BE49-F238E27FC236}">
                  <a16:creationId xmlns:a16="http://schemas.microsoft.com/office/drawing/2014/main" id="{25D249AB-7476-2442-A92C-A01C93770B94}"/>
                </a:ext>
              </a:extLst>
            </p:cNvPr>
            <p:cNvSpPr/>
            <p:nvPr/>
          </p:nvSpPr>
          <p:spPr>
            <a:xfrm>
              <a:off x="5249044" y="3466177"/>
              <a:ext cx="886765" cy="1406203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7F6500-A7BC-C145-A1BE-F7DC89BC4080}"/>
                </a:ext>
              </a:extLst>
            </p:cNvPr>
            <p:cNvSpPr txBox="1"/>
            <p:nvPr/>
          </p:nvSpPr>
          <p:spPr>
            <a:xfrm>
              <a:off x="5253841" y="3873692"/>
              <a:ext cx="966797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Cluster Centre Stamp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112F4F1-456F-B844-AA13-3887FD9446C8}"/>
              </a:ext>
            </a:extLst>
          </p:cNvPr>
          <p:cNvGrpSpPr/>
          <p:nvPr/>
        </p:nvGrpSpPr>
        <p:grpSpPr>
          <a:xfrm>
            <a:off x="3043575" y="3220154"/>
            <a:ext cx="966931" cy="1050006"/>
            <a:chOff x="3043575" y="3455288"/>
            <a:chExt cx="966931" cy="10500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6BAB6C-548E-3240-891B-3D6E12115E1C}"/>
                </a:ext>
              </a:extLst>
            </p:cNvPr>
            <p:cNvSpPr txBox="1"/>
            <p:nvPr/>
          </p:nvSpPr>
          <p:spPr>
            <a:xfrm>
              <a:off x="3043575" y="4135962"/>
              <a:ext cx="9669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Bounds</a:t>
              </a:r>
            </a:p>
          </p:txBody>
        </p:sp>
        <p:pic>
          <p:nvPicPr>
            <p:cNvPr id="33" name="Graphic 32" descr="Fence">
              <a:extLst>
                <a:ext uri="{FF2B5EF4-FFF2-40B4-BE49-F238E27FC236}">
                  <a16:creationId xmlns:a16="http://schemas.microsoft.com/office/drawing/2014/main" id="{BC3357BE-4872-F54D-9383-34A49F446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58357" y="3455288"/>
              <a:ext cx="914400" cy="9144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751250-5037-004F-A318-9448A843B662}"/>
              </a:ext>
            </a:extLst>
          </p:cNvPr>
          <p:cNvGrpSpPr/>
          <p:nvPr/>
        </p:nvGrpSpPr>
        <p:grpSpPr>
          <a:xfrm>
            <a:off x="3624806" y="4376237"/>
            <a:ext cx="1397152" cy="914400"/>
            <a:chOff x="3624806" y="4611371"/>
            <a:chExt cx="1397152" cy="914400"/>
          </a:xfrm>
        </p:grpSpPr>
        <p:pic>
          <p:nvPicPr>
            <p:cNvPr id="31" name="Graphic 30" descr="Gears">
              <a:extLst>
                <a:ext uri="{FF2B5EF4-FFF2-40B4-BE49-F238E27FC236}">
                  <a16:creationId xmlns:a16="http://schemas.microsoft.com/office/drawing/2014/main" id="{051B447C-BEFE-E44C-BABE-7E2E9D61A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24806" y="4611371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462DB5-5E0F-DB4E-8A9C-1319C9DEE669}"/>
                </a:ext>
              </a:extLst>
            </p:cNvPr>
            <p:cNvSpPr txBox="1"/>
            <p:nvPr/>
          </p:nvSpPr>
          <p:spPr>
            <a:xfrm>
              <a:off x="4132903" y="5091124"/>
              <a:ext cx="691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FDP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9BE375-9547-A34E-A0BA-CC384D6CB75E}"/>
                </a:ext>
              </a:extLst>
            </p:cNvPr>
            <p:cNvSpPr txBox="1"/>
            <p:nvPr/>
          </p:nvSpPr>
          <p:spPr>
            <a:xfrm>
              <a:off x="4330932" y="4734069"/>
              <a:ext cx="691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CFD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E94B613-62D3-D146-88BB-BF4153928A60}"/>
              </a:ext>
            </a:extLst>
          </p:cNvPr>
          <p:cNvCxnSpPr>
            <a:cxnSpLocks/>
          </p:cNvCxnSpPr>
          <p:nvPr/>
        </p:nvCxnSpPr>
        <p:spPr>
          <a:xfrm flipH="1" flipV="1">
            <a:off x="4132903" y="5161293"/>
            <a:ext cx="198030" cy="878857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C78DB6D-990E-2A45-A7AE-1F555970BDE1}"/>
              </a:ext>
            </a:extLst>
          </p:cNvPr>
          <p:cNvCxnSpPr>
            <a:cxnSpLocks/>
          </p:cNvCxnSpPr>
          <p:nvPr/>
        </p:nvCxnSpPr>
        <p:spPr>
          <a:xfrm flipV="1">
            <a:off x="2356220" y="4238274"/>
            <a:ext cx="798607" cy="44133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94C5A22-8DEA-7248-A2BB-6F7AEEE7C733}"/>
              </a:ext>
            </a:extLst>
          </p:cNvPr>
          <p:cNvGrpSpPr/>
          <p:nvPr/>
        </p:nvGrpSpPr>
        <p:grpSpPr>
          <a:xfrm>
            <a:off x="1876700" y="1029215"/>
            <a:ext cx="5040000" cy="5040000"/>
            <a:chOff x="1867993" y="1015949"/>
            <a:chExt cx="5040000" cy="5040000"/>
          </a:xfrm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987E8BE2-8E34-1B47-9715-FCD7178AB8DE}"/>
                </a:ext>
              </a:extLst>
            </p:cNvPr>
            <p:cNvSpPr/>
            <p:nvPr/>
          </p:nvSpPr>
          <p:spPr>
            <a:xfrm>
              <a:off x="1867993" y="1015949"/>
              <a:ext cx="5040000" cy="5040000"/>
            </a:xfrm>
            <a:prstGeom prst="blockArc">
              <a:avLst>
                <a:gd name="adj1" fmla="val 10800000"/>
                <a:gd name="adj2" fmla="val 17883230"/>
                <a:gd name="adj3" fmla="val 12253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 cap="sq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458B8DC5-0504-684E-9EB6-DFDFEC5F318D}"/>
                </a:ext>
              </a:extLst>
            </p:cNvPr>
            <p:cNvSpPr/>
            <p:nvPr/>
          </p:nvSpPr>
          <p:spPr>
            <a:xfrm rot="2073964">
              <a:off x="5124849" y="1070299"/>
              <a:ext cx="519314" cy="99647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A0D85C2-D66F-0042-B104-3DAD35BFB42D}"/>
              </a:ext>
            </a:extLst>
          </p:cNvPr>
          <p:cNvGrpSpPr/>
          <p:nvPr/>
        </p:nvGrpSpPr>
        <p:grpSpPr>
          <a:xfrm>
            <a:off x="2116528" y="1184883"/>
            <a:ext cx="5040000" cy="5040000"/>
            <a:chOff x="2116528" y="1184883"/>
            <a:chExt cx="5040000" cy="5040000"/>
          </a:xfrm>
        </p:grpSpPr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2D0BD5B1-225E-FD4E-8AE5-48CFA679E253}"/>
                </a:ext>
              </a:extLst>
            </p:cNvPr>
            <p:cNvSpPr/>
            <p:nvPr/>
          </p:nvSpPr>
          <p:spPr>
            <a:xfrm rot="7132182">
              <a:off x="2116528" y="1184883"/>
              <a:ext cx="5040000" cy="5040000"/>
            </a:xfrm>
            <a:prstGeom prst="blockArc">
              <a:avLst>
                <a:gd name="adj1" fmla="val 10800000"/>
                <a:gd name="adj2" fmla="val 17883230"/>
                <a:gd name="adj3" fmla="val 12253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D76CAB88-FB81-7B49-A6FC-326C8E5A129A}"/>
                </a:ext>
              </a:extLst>
            </p:cNvPr>
            <p:cNvSpPr/>
            <p:nvPr/>
          </p:nvSpPr>
          <p:spPr>
            <a:xfrm rot="8480733">
              <a:off x="5639205" y="5044114"/>
              <a:ext cx="519314" cy="99647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FDA33FD-132F-8444-BC9F-64B68E706F8D}"/>
              </a:ext>
            </a:extLst>
          </p:cNvPr>
          <p:cNvSpPr txBox="1"/>
          <p:nvPr/>
        </p:nvSpPr>
        <p:spPr>
          <a:xfrm>
            <a:off x="6296756" y="2669521"/>
            <a:ext cx="138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Candidate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68946E-2124-3745-9FE8-9A55DFAFF762}"/>
              </a:ext>
            </a:extLst>
          </p:cNvPr>
          <p:cNvSpPr txBox="1"/>
          <p:nvPr/>
        </p:nvSpPr>
        <p:spPr>
          <a:xfrm>
            <a:off x="6399318" y="2970615"/>
            <a:ext cx="128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Cluster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F276F0-5D8C-964C-A757-27F034E7D83C}"/>
              </a:ext>
            </a:extLst>
          </p:cNvPr>
          <p:cNvSpPr txBox="1"/>
          <p:nvPr/>
        </p:nvSpPr>
        <p:spPr>
          <a:xfrm>
            <a:off x="6463836" y="3278593"/>
            <a:ext cx="128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Centres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57450F-DF22-8144-85C7-5E6A9E1646F0}"/>
              </a:ext>
            </a:extLst>
          </p:cNvPr>
          <p:cNvSpPr txBox="1"/>
          <p:nvPr/>
        </p:nvSpPr>
        <p:spPr>
          <a:xfrm rot="19606293">
            <a:off x="2649598" y="1309804"/>
            <a:ext cx="1321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Candidate</a:t>
            </a:r>
            <a:r>
              <a:rPr lang="en-US" dirty="0"/>
              <a:t> </a:t>
            </a:r>
            <a:r>
              <a:rPr lang="en-US" b="1" dirty="0"/>
              <a:t>Curves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8857E2-769D-0A4E-BF8C-319FCC8D4108}"/>
              </a:ext>
            </a:extLst>
          </p:cNvPr>
          <p:cNvCxnSpPr/>
          <p:nvPr/>
        </p:nvCxnSpPr>
        <p:spPr>
          <a:xfrm>
            <a:off x="4132903" y="1423849"/>
            <a:ext cx="345513" cy="840868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4A4C1FC-FE5C-A948-840E-D8DABE20D249}"/>
              </a:ext>
            </a:extLst>
          </p:cNvPr>
          <p:cNvCxnSpPr>
            <a:cxnSpLocks/>
          </p:cNvCxnSpPr>
          <p:nvPr/>
        </p:nvCxnSpPr>
        <p:spPr>
          <a:xfrm>
            <a:off x="2531098" y="2523827"/>
            <a:ext cx="804772" cy="89160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0F34E2-EFEC-C84B-B099-E801EED445A1}"/>
              </a:ext>
            </a:extLst>
          </p:cNvPr>
          <p:cNvCxnSpPr>
            <a:cxnSpLocks/>
          </p:cNvCxnSpPr>
          <p:nvPr/>
        </p:nvCxnSpPr>
        <p:spPr>
          <a:xfrm flipH="1">
            <a:off x="4633206" y="2118616"/>
            <a:ext cx="1502603" cy="14610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9DFE1BA-C3A5-414D-B800-8B3653744039}"/>
              </a:ext>
            </a:extLst>
          </p:cNvPr>
          <p:cNvCxnSpPr>
            <a:cxnSpLocks/>
          </p:cNvCxnSpPr>
          <p:nvPr/>
        </p:nvCxnSpPr>
        <p:spPr>
          <a:xfrm flipH="1" flipV="1">
            <a:off x="5757801" y="3504233"/>
            <a:ext cx="1182102" cy="64908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9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/>
      <p:bldP spid="25" grpId="0"/>
      <p:bldP spid="24" grpId="0"/>
      <p:bldP spid="26" grpId="0"/>
      <p:bldP spid="27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9CB63-BA4A-ED4B-A3F6-9EDABF72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" charset="0"/>
              </a:rPr>
              <a:t>Our Contribution – Measure Performance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DC9C5-418F-5446-B7B6-4AB482581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Data Structure build:</a:t>
            </a:r>
          </a:p>
          <a:p>
            <a:pPr lvl="1"/>
            <a:r>
              <a:rPr lang="en-CA" sz="2400" dirty="0"/>
              <a:t>Number of </a:t>
            </a:r>
            <a:r>
              <a:rPr lang="en-CA" sz="2400" i="1" dirty="0"/>
              <a:t>CFD</a:t>
            </a:r>
            <a:r>
              <a:rPr lang="en-CA" sz="2400" dirty="0"/>
              <a:t> and </a:t>
            </a:r>
            <a:r>
              <a:rPr lang="en-CA" sz="2400" i="1" dirty="0"/>
              <a:t>FDP</a:t>
            </a:r>
            <a:r>
              <a:rPr lang="en-CA" sz="2400" dirty="0"/>
              <a:t> computations</a:t>
            </a:r>
          </a:p>
          <a:p>
            <a:r>
              <a:rPr lang="en-CA" sz="2800" dirty="0"/>
              <a:t>Queries:</a:t>
            </a:r>
          </a:p>
          <a:p>
            <a:pPr lvl="1"/>
            <a:r>
              <a:rPr lang="en-CA" sz="2400" dirty="0"/>
              <a:t>Pruning: number cluster centre tree nodes accessed</a:t>
            </a:r>
          </a:p>
          <a:p>
            <a:pPr lvl="1"/>
            <a:r>
              <a:rPr lang="en-CA" sz="2400" dirty="0"/>
              <a:t>Approximation: size of candidate curves and candidate cluster centres</a:t>
            </a:r>
          </a:p>
          <a:p>
            <a:pPr lvl="1"/>
            <a:r>
              <a:rPr lang="en-CA" sz="2400" dirty="0"/>
              <a:t>Number of </a:t>
            </a:r>
            <a:r>
              <a:rPr lang="en-CA" sz="2400" i="1" dirty="0"/>
              <a:t>CFD</a:t>
            </a:r>
            <a:r>
              <a:rPr lang="en-CA" sz="2400" dirty="0"/>
              <a:t> and </a:t>
            </a:r>
            <a:r>
              <a:rPr lang="en-CA" sz="2400" i="1" dirty="0"/>
              <a:t>FDP</a:t>
            </a:r>
            <a:r>
              <a:rPr lang="en-CA" sz="2400" dirty="0"/>
              <a:t> computations</a:t>
            </a:r>
          </a:p>
          <a:p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8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7CCDC-18A2-1D42-A62D-4176EC14B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" charset="0"/>
              </a:rPr>
              <a:t>Our Contribution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C00DC-46BC-4E40-83E8-39125A211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I’ll talk about:</a:t>
            </a:r>
          </a:p>
          <a:p>
            <a:pPr lvl="1"/>
            <a:r>
              <a:rPr lang="en-US" sz="2800" dirty="0"/>
              <a:t>Bounds</a:t>
            </a:r>
          </a:p>
          <a:p>
            <a:pPr lvl="1"/>
            <a:r>
              <a:rPr lang="en-US" sz="2800" dirty="0"/>
              <a:t>Data Structures</a:t>
            </a:r>
          </a:p>
          <a:p>
            <a:pPr lvl="1"/>
            <a:r>
              <a:rPr lang="en-US" sz="2800" dirty="0"/>
              <a:t>Pruning</a:t>
            </a:r>
          </a:p>
          <a:p>
            <a:pPr lvl="1"/>
            <a:r>
              <a:rPr lang="en-US" sz="2800" dirty="0"/>
              <a:t>Candidate Clusters</a:t>
            </a:r>
          </a:p>
          <a:p>
            <a:pPr lvl="1"/>
            <a:r>
              <a:rPr lang="en-US" sz="2800" dirty="0"/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4093018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18E7-718F-B840-832F-1DAC275F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– Start &amp; End Vertices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AA817619-F827-AC4C-BD5F-9367224A9B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8901"/>
                <a:ext cx="8229600" cy="160672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800" dirty="0"/>
                  <a:t>Take Max of distance between P Start to Q Start, and P end to Q end vertices</a:t>
                </a:r>
              </a:p>
              <a:p>
                <a:r>
                  <a:rPr lang="en-US" sz="2800" dirty="0"/>
                  <a:t>Runtime?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r>
                      <a:rPr lang="en-CA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AA817619-F827-AC4C-BD5F-9367224A9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8901"/>
                <a:ext cx="8229600" cy="1606722"/>
              </a:xfrm>
              <a:blipFill>
                <a:blip r:embed="rId2"/>
                <a:stretch>
                  <a:fillRect l="-1389" t="-7813" b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3581C452-0953-5D4A-9AB3-736027977995}"/>
              </a:ext>
            </a:extLst>
          </p:cNvPr>
          <p:cNvGrpSpPr/>
          <p:nvPr/>
        </p:nvGrpSpPr>
        <p:grpSpPr>
          <a:xfrm>
            <a:off x="1004869" y="3780958"/>
            <a:ext cx="6932131" cy="1743656"/>
            <a:chOff x="1004869" y="3780958"/>
            <a:chExt cx="6932131" cy="174365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B42D11A-0471-3548-8A11-5124ADE7D46D}"/>
                </a:ext>
              </a:extLst>
            </p:cNvPr>
            <p:cNvCxnSpPr>
              <a:cxnSpLocks/>
            </p:cNvCxnSpPr>
            <p:nvPr/>
          </p:nvCxnSpPr>
          <p:spPr>
            <a:xfrm>
              <a:off x="1494281" y="4558527"/>
              <a:ext cx="1354354" cy="186493"/>
            </a:xfrm>
            <a:prstGeom prst="line">
              <a:avLst/>
            </a:prstGeom>
            <a:ln>
              <a:solidFill>
                <a:schemeClr val="tx2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7347A3-5C97-BB46-9066-ABA8A0255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8635" y="4174181"/>
              <a:ext cx="2965622" cy="570839"/>
            </a:xfrm>
            <a:prstGeom prst="line">
              <a:avLst/>
            </a:prstGeom>
            <a:ln>
              <a:solidFill>
                <a:schemeClr val="tx2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19A480-B237-FF48-A9C8-A6BE4623FE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85501" y="4083923"/>
              <a:ext cx="1332050" cy="90258"/>
            </a:xfrm>
            <a:prstGeom prst="line">
              <a:avLst/>
            </a:prstGeom>
            <a:ln>
              <a:solidFill>
                <a:schemeClr val="tx2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90A92B1-5748-B84E-A9FD-77A14841F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4353" y="4083923"/>
              <a:ext cx="1486401" cy="185466"/>
            </a:xfrm>
            <a:prstGeom prst="line">
              <a:avLst/>
            </a:prstGeom>
            <a:ln>
              <a:solidFill>
                <a:schemeClr val="tx2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9D870B4-DB8E-DA47-9982-EC82AF3B7422}"/>
                </a:ext>
              </a:extLst>
            </p:cNvPr>
            <p:cNvCxnSpPr>
              <a:cxnSpLocks/>
            </p:cNvCxnSpPr>
            <p:nvPr/>
          </p:nvCxnSpPr>
          <p:spPr>
            <a:xfrm>
              <a:off x="2987647" y="4272606"/>
              <a:ext cx="2696459" cy="504701"/>
            </a:xfrm>
            <a:prstGeom prst="line">
              <a:avLst/>
            </a:prstGeom>
            <a:ln>
              <a:solidFill>
                <a:schemeClr val="tx2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51AC65-0014-E84F-9BFB-DB163507D163}"/>
                </a:ext>
              </a:extLst>
            </p:cNvPr>
            <p:cNvSpPr txBox="1"/>
            <p:nvPr/>
          </p:nvSpPr>
          <p:spPr>
            <a:xfrm>
              <a:off x="1327944" y="42112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A29099-3DC8-FD49-B21E-9FDDCC05A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4106" y="4670215"/>
              <a:ext cx="547816" cy="110309"/>
            </a:xfrm>
            <a:prstGeom prst="line">
              <a:avLst/>
            </a:prstGeom>
            <a:ln>
              <a:solidFill>
                <a:schemeClr val="tx2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A3E8FA-D121-E742-93BB-3101A05194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1922" y="4651773"/>
              <a:ext cx="936689" cy="18443"/>
            </a:xfrm>
            <a:prstGeom prst="line">
              <a:avLst/>
            </a:prstGeom>
            <a:ln>
              <a:solidFill>
                <a:schemeClr val="tx2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D3D7A20-887B-2343-B726-8A4D104B81ED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7168611" y="4150290"/>
              <a:ext cx="547816" cy="499016"/>
            </a:xfrm>
            <a:prstGeom prst="line">
              <a:avLst/>
            </a:prstGeom>
            <a:ln>
              <a:solidFill>
                <a:schemeClr val="tx2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BEF1EC-521B-1449-81D8-5A3BC105BA3A}"/>
                </a:ext>
              </a:extLst>
            </p:cNvPr>
            <p:cNvSpPr txBox="1"/>
            <p:nvPr/>
          </p:nvSpPr>
          <p:spPr>
            <a:xfrm>
              <a:off x="7559974" y="378095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n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DFF0528-C659-B147-BC12-A08A6B36BC0B}"/>
                </a:ext>
              </a:extLst>
            </p:cNvPr>
            <p:cNvCxnSpPr>
              <a:cxnSpLocks/>
            </p:cNvCxnSpPr>
            <p:nvPr/>
          </p:nvCxnSpPr>
          <p:spPr>
            <a:xfrm>
              <a:off x="1484397" y="5040016"/>
              <a:ext cx="937526" cy="8935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7DCD13D-B958-3F4F-A986-BD676CA87005}"/>
                </a:ext>
              </a:extLst>
            </p:cNvPr>
            <p:cNvCxnSpPr>
              <a:cxnSpLocks/>
            </p:cNvCxnSpPr>
            <p:nvPr/>
          </p:nvCxnSpPr>
          <p:spPr>
            <a:xfrm>
              <a:off x="2421923" y="5143098"/>
              <a:ext cx="864973" cy="9842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8F5F91-BD15-7B4B-AA5B-D9C01277A4A9}"/>
                </a:ext>
              </a:extLst>
            </p:cNvPr>
            <p:cNvCxnSpPr>
              <a:cxnSpLocks/>
            </p:cNvCxnSpPr>
            <p:nvPr/>
          </p:nvCxnSpPr>
          <p:spPr>
            <a:xfrm>
              <a:off x="3286896" y="5244702"/>
              <a:ext cx="2224216" cy="10553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58FA300-CA5C-2242-A5ED-0ECF8F6802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1112" y="5040016"/>
              <a:ext cx="1291281" cy="217043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F806CAF-FAC7-0946-A0CB-D604222D4CE3}"/>
                </a:ext>
              </a:extLst>
            </p:cNvPr>
            <p:cNvCxnSpPr>
              <a:cxnSpLocks/>
            </p:cNvCxnSpPr>
            <p:nvPr/>
          </p:nvCxnSpPr>
          <p:spPr>
            <a:xfrm>
              <a:off x="6802393" y="5044673"/>
              <a:ext cx="914034" cy="84693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A162FC-C410-304D-A2AA-E9BB2A7C4582}"/>
                </a:ext>
              </a:extLst>
            </p:cNvPr>
            <p:cNvSpPr txBox="1"/>
            <p:nvPr/>
          </p:nvSpPr>
          <p:spPr>
            <a:xfrm>
              <a:off x="1332062" y="50803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250670-7A02-FC4A-8E08-8DBFE645C100}"/>
                </a:ext>
              </a:extLst>
            </p:cNvPr>
            <p:cNvSpPr txBox="1"/>
            <p:nvPr/>
          </p:nvSpPr>
          <p:spPr>
            <a:xfrm>
              <a:off x="2678541" y="438942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EF75DB-88A5-5B42-A669-2C1AEE21518E}"/>
                </a:ext>
              </a:extLst>
            </p:cNvPr>
            <p:cNvSpPr txBox="1"/>
            <p:nvPr/>
          </p:nvSpPr>
          <p:spPr>
            <a:xfrm>
              <a:off x="2265470" y="51552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800F3B-5A23-4544-94D7-C9AE297EAAD3}"/>
                </a:ext>
              </a:extLst>
            </p:cNvPr>
            <p:cNvSpPr txBox="1"/>
            <p:nvPr/>
          </p:nvSpPr>
          <p:spPr>
            <a:xfrm>
              <a:off x="7559974" y="5143098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m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3E1B76A-2F65-DC4F-8FEF-6192F1DA9A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9020" y="4558527"/>
              <a:ext cx="22262" cy="491286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E91B0B5-BFF0-6F49-AF36-A26E8AAFA81F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7716427" y="4154948"/>
              <a:ext cx="32060" cy="988150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35C5E4-892F-3443-B791-3EB06965BA5E}"/>
                </a:ext>
              </a:extLst>
            </p:cNvPr>
            <p:cNvSpPr txBox="1"/>
            <p:nvPr/>
          </p:nvSpPr>
          <p:spPr>
            <a:xfrm>
              <a:off x="1025576" y="435353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A86773-92F1-034C-83C9-E94303880F0E}"/>
                </a:ext>
              </a:extLst>
            </p:cNvPr>
            <p:cNvSpPr txBox="1"/>
            <p:nvPr/>
          </p:nvSpPr>
          <p:spPr>
            <a:xfrm>
              <a:off x="1004869" y="4865147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91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3425D-1E21-D34B-ABC9-6D489CA6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– Axis Aligned Bounding 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AA763-7D3C-4E4C-9C28-3FF935859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789" y="2670750"/>
            <a:ext cx="4596718" cy="4001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A6C5F96-97B5-C54D-A2D3-E430B70F9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8901"/>
                <a:ext cx="8229600" cy="1606722"/>
              </a:xfrm>
            </p:spPr>
            <p:txBody>
              <a:bodyPr/>
              <a:lstStyle/>
              <a:p>
                <a:r>
                  <a:rPr lang="en-US" sz="2800" dirty="0"/>
                  <a:t>Runtime?</a:t>
                </a:r>
              </a:p>
              <a:p>
                <a:r>
                  <a:rPr lang="en-CA" dirty="0"/>
                  <a:t>Create: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𝑑𝑛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,  Compare: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small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C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CA" dirty="0"/>
                  <a:t>Create: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,  Compare: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A6C5F96-97B5-C54D-A2D3-E430B70F9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8901"/>
                <a:ext cx="8229600" cy="1606722"/>
              </a:xfrm>
              <a:blipFill>
                <a:blip r:embed="rId3"/>
                <a:stretch>
                  <a:fillRect l="-1543" t="-7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80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51A2-167B-434F-8666-6BEF3F5F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12BFC-98EA-6048-AF4B-477A2EEA4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5-Minute Overview</a:t>
            </a:r>
          </a:p>
          <a:p>
            <a:r>
              <a:rPr lang="en-US" dirty="0"/>
              <a:t>Deeper Dive</a:t>
            </a:r>
          </a:p>
          <a:p>
            <a:r>
              <a:rPr lang="en-US" dirty="0"/>
              <a:t>Failing Fast</a:t>
            </a:r>
          </a:p>
          <a:p>
            <a:r>
              <a:rPr lang="en-US" dirty="0"/>
              <a:t>Drawbacks &amp; New Questions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181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908B-3297-5D4F-8EAB-61ED0B6F5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– Rotate Curves from origin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83F193-8D03-6444-BC15-1A61A9AE5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764" y="1514001"/>
            <a:ext cx="7026988" cy="50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82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1DE2-15F5-1C47-921A-CD8957A72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– Simplified Single 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6A3C89-EEDB-EE48-AB3D-D7BDA105F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8901"/>
                <a:ext cx="8229600" cy="19650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Simplify Curves to their start/end vertices</a:t>
                </a:r>
              </a:p>
              <a:p>
                <a:pPr marL="0" indent="0">
                  <a:buNone/>
                </a:pPr>
                <a:r>
                  <a:rPr lang="en-CA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C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 b="0" i="1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en-CA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6A3C89-EEDB-EE48-AB3D-D7BDA105F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8901"/>
                <a:ext cx="8229600" cy="1965068"/>
              </a:xfrm>
              <a:blipFill>
                <a:blip r:embed="rId2"/>
                <a:stretch>
                  <a:fillRect l="-1235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AE13E9-C0CB-C144-97A2-5BC2A38D4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90" y="2486065"/>
            <a:ext cx="3838699" cy="39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DFD1D-11EF-2347-99DD-62DBDE96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– Simplified Single 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D06B63-7EF1-CF45-AF6D-359D15767B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Runtime?</a:t>
                </a:r>
              </a:p>
              <a:p>
                <a:pPr marL="0" indent="0">
                  <a:buNone/>
                </a:pPr>
                <a:r>
                  <a:rPr lang="en-US" dirty="0"/>
                  <a:t>But Fréchet is quadratic?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𝛰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𝑚𝑛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𝑚𝑛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Create:</a:t>
                </a:r>
                <a:r>
                  <a:rPr lang="en-US" b="1" i="1" dirty="0"/>
                  <a:t>  </a:t>
                </a:r>
                <a:r>
                  <a:rPr lang="en-US" i="1" dirty="0"/>
                  <a:t>2n log(2n)  </a:t>
                </a:r>
                <a:r>
                  <a:rPr lang="en-US" b="1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𝛰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𝑛𝑙𝑜𝑔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Compare: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𝛰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D06B63-7EF1-CF45-AF6D-359D15767B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5CC8878-12D4-8547-B2C1-E8263AAD3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995" y="3595816"/>
            <a:ext cx="4072654" cy="25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0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53AE3-46BF-124B-8DFF-4BCB2464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-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F264E6-00C3-324D-AF2D-536BB8DF45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430" y="1260475"/>
                <a:ext cx="4782065" cy="4767263"/>
              </a:xfrm>
            </p:spPr>
            <p:txBody>
              <a:bodyPr/>
              <a:lstStyle/>
              <a:p>
                <a:r>
                  <a:rPr lang="en-CA" dirty="0"/>
                  <a:t>Two Greedy algorithms:</a:t>
                </a:r>
              </a:p>
              <a:p>
                <a:r>
                  <a:rPr lang="en-CA" dirty="0"/>
                  <a:t>Negative filter method [17] – </a:t>
                </a:r>
                <a:r>
                  <a:rPr lang="en-CA" b="1" dirty="0"/>
                  <a:t>lower</a:t>
                </a:r>
                <a:r>
                  <a:rPr lang="en-CA" dirty="0"/>
                  <a:t> bound</a:t>
                </a:r>
              </a:p>
              <a:p>
                <a:r>
                  <a:rPr lang="en-CA" dirty="0"/>
                  <a:t>Approximate discrete Fréchet [17,29] – </a:t>
                </a:r>
                <a:r>
                  <a:rPr lang="en-CA" b="1" dirty="0"/>
                  <a:t>upper</a:t>
                </a:r>
                <a:r>
                  <a:rPr lang="en-CA" dirty="0"/>
                  <a:t> bound</a:t>
                </a:r>
              </a:p>
              <a:p>
                <a:r>
                  <a:rPr lang="en-CA" dirty="0"/>
                  <a:t>Runtime for comparison: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𝛰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CA" dirty="0">
                  <a:ea typeface="Cambria Math" panose="02040503050406030204" pitchFamily="18" charset="0"/>
                </a:endParaRPr>
              </a:p>
              <a:p>
                <a:endParaRPr lang="en-CA" dirty="0"/>
              </a:p>
              <a:p>
                <a:r>
                  <a:rPr lang="en-CA" dirty="0"/>
                  <a:t>Improve bounds with Padding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F264E6-00C3-324D-AF2D-536BB8DF45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30" y="1260475"/>
                <a:ext cx="4782065" cy="4767263"/>
              </a:xfrm>
              <a:blipFill>
                <a:blip r:embed="rId2"/>
                <a:stretch>
                  <a:fillRect l="-1857" t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B521BD2-7AAA-774F-831C-8A9B7132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906" y="1322687"/>
            <a:ext cx="3257894" cy="40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A1A4-5B77-624A-95A2-47554492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– exact </a:t>
            </a:r>
            <a:r>
              <a:rPr lang="en-US" i="1" dirty="0"/>
              <a:t>CFD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3C50C-1C5F-8743-9184-100791808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upper bound = lower bound?</a:t>
            </a:r>
          </a:p>
          <a:p>
            <a:r>
              <a:rPr lang="en-US" dirty="0"/>
              <a:t>Then we have computed the </a:t>
            </a:r>
            <a:r>
              <a:rPr lang="en-US" i="1" dirty="0"/>
              <a:t>CFD!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25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AAD58-9D42-9049-BACD-7054A3F2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1143000"/>
          </a:xfrm>
        </p:spPr>
        <p:txBody>
          <a:bodyPr/>
          <a:lstStyle/>
          <a:p>
            <a:r>
              <a:rPr lang="en-US" dirty="0"/>
              <a:t>Cluster Centre Tree - Build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1F3DDB-E862-034F-A9B0-7D3BD788F3D3}"/>
              </a:ext>
            </a:extLst>
          </p:cNvPr>
          <p:cNvGrpSpPr/>
          <p:nvPr/>
        </p:nvGrpSpPr>
        <p:grpSpPr>
          <a:xfrm>
            <a:off x="504659" y="1519881"/>
            <a:ext cx="7818615" cy="4123496"/>
            <a:chOff x="331073" y="2409568"/>
            <a:chExt cx="6322053" cy="338215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DC31977-DE7A-B94A-A5A7-B65BFAF18663}"/>
                </a:ext>
              </a:extLst>
            </p:cNvPr>
            <p:cNvSpPr/>
            <p:nvPr/>
          </p:nvSpPr>
          <p:spPr>
            <a:xfrm>
              <a:off x="2977976" y="2409568"/>
              <a:ext cx="1383957" cy="140867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242B49-6F9D-5A4E-9662-D4DDB22C73B6}"/>
                </a:ext>
              </a:extLst>
            </p:cNvPr>
            <p:cNvSpPr/>
            <p:nvPr/>
          </p:nvSpPr>
          <p:spPr>
            <a:xfrm>
              <a:off x="2067697" y="3460236"/>
              <a:ext cx="873211" cy="87698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90DF08-F800-0141-9CAF-4999342882A5}"/>
                </a:ext>
              </a:extLst>
            </p:cNvPr>
            <p:cNvSpPr/>
            <p:nvPr/>
          </p:nvSpPr>
          <p:spPr>
            <a:xfrm>
              <a:off x="4436076" y="3460236"/>
              <a:ext cx="943233" cy="93087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AD204D3-B959-0043-B48F-58B035EE7508}"/>
                </a:ext>
              </a:extLst>
            </p:cNvPr>
            <p:cNvSpPr/>
            <p:nvPr/>
          </p:nvSpPr>
          <p:spPr>
            <a:xfrm>
              <a:off x="1666102" y="4337222"/>
              <a:ext cx="621957" cy="625732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11F7C39-D79E-8A41-9B10-2C26B27590C7}"/>
                </a:ext>
              </a:extLst>
            </p:cNvPr>
            <p:cNvSpPr/>
            <p:nvPr/>
          </p:nvSpPr>
          <p:spPr>
            <a:xfrm>
              <a:off x="2868828" y="4567881"/>
              <a:ext cx="401595" cy="395073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A845C0-234C-2D43-97A7-F8046CDF654E}"/>
                </a:ext>
              </a:extLst>
            </p:cNvPr>
            <p:cNvSpPr/>
            <p:nvPr/>
          </p:nvSpPr>
          <p:spPr>
            <a:xfrm>
              <a:off x="5553372" y="4408769"/>
              <a:ext cx="582828" cy="571842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859E1D5-A27A-AB4A-99F5-3D41EDA40A6A}"/>
                </a:ext>
              </a:extLst>
            </p:cNvPr>
            <p:cNvSpPr/>
            <p:nvPr/>
          </p:nvSpPr>
          <p:spPr>
            <a:xfrm>
              <a:off x="4252785" y="4536798"/>
              <a:ext cx="430428" cy="44415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EE227D-F4F4-BF4D-9F01-44450DA08AE6}"/>
                </a:ext>
              </a:extLst>
            </p:cNvPr>
            <p:cNvSpPr/>
            <p:nvPr/>
          </p:nvSpPr>
          <p:spPr>
            <a:xfrm>
              <a:off x="856730" y="5061380"/>
              <a:ext cx="292444" cy="31381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C8BA5F5-3C45-4E4F-B6E0-854F4E001995}"/>
                </a:ext>
              </a:extLst>
            </p:cNvPr>
            <p:cNvSpPr/>
            <p:nvPr/>
          </p:nvSpPr>
          <p:spPr>
            <a:xfrm>
              <a:off x="2133602" y="5074787"/>
              <a:ext cx="292444" cy="31381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C986692-B7DB-5047-9F54-84E3E4B3BE32}"/>
                </a:ext>
              </a:extLst>
            </p:cNvPr>
            <p:cNvSpPr/>
            <p:nvPr/>
          </p:nvSpPr>
          <p:spPr>
            <a:xfrm>
              <a:off x="3196282" y="5036708"/>
              <a:ext cx="292444" cy="31381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3368CF-22E5-B74C-80BC-BAFEA8832B06}"/>
                </a:ext>
              </a:extLst>
            </p:cNvPr>
            <p:cNvSpPr/>
            <p:nvPr/>
          </p:nvSpPr>
          <p:spPr>
            <a:xfrm>
              <a:off x="4127161" y="5102570"/>
              <a:ext cx="249194" cy="25983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B7C22E9-8158-E743-920B-99B40A52626C}"/>
                </a:ext>
              </a:extLst>
            </p:cNvPr>
            <p:cNvSpPr/>
            <p:nvPr/>
          </p:nvSpPr>
          <p:spPr>
            <a:xfrm>
              <a:off x="5348424" y="5088367"/>
              <a:ext cx="249194" cy="25983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C3B917-C245-4542-8F67-0C82696D4F28}"/>
                </a:ext>
              </a:extLst>
            </p:cNvPr>
            <p:cNvSpPr/>
            <p:nvPr/>
          </p:nvSpPr>
          <p:spPr>
            <a:xfrm>
              <a:off x="6300927" y="5088367"/>
              <a:ext cx="249194" cy="25983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14DE9F-E3FA-4B49-8BBE-D388022788E3}"/>
                </a:ext>
              </a:extLst>
            </p:cNvPr>
            <p:cNvSpPr/>
            <p:nvPr/>
          </p:nvSpPr>
          <p:spPr>
            <a:xfrm>
              <a:off x="462382" y="5490842"/>
              <a:ext cx="143093" cy="18091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DE22E3C-5495-964F-BDA8-6AF01C68D86E}"/>
                </a:ext>
              </a:extLst>
            </p:cNvPr>
            <p:cNvSpPr/>
            <p:nvPr/>
          </p:nvSpPr>
          <p:spPr>
            <a:xfrm>
              <a:off x="1329417" y="5490842"/>
              <a:ext cx="143093" cy="18091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0A2276A-91C8-7E4E-BA65-92D025AE61A9}"/>
                </a:ext>
              </a:extLst>
            </p:cNvPr>
            <p:cNvCxnSpPr>
              <a:stCxn id="7" idx="1"/>
            </p:cNvCxnSpPr>
            <p:nvPr/>
          </p:nvCxnSpPr>
          <p:spPr>
            <a:xfrm flipH="1" flipV="1">
              <a:off x="4281691" y="3460236"/>
              <a:ext cx="292518" cy="1363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C1B351F-1DC0-7D4B-9417-CE6287E63F0E}"/>
                </a:ext>
              </a:extLst>
            </p:cNvPr>
            <p:cNvCxnSpPr>
              <a:stCxn id="10" idx="1"/>
              <a:endCxn id="7" idx="5"/>
            </p:cNvCxnSpPr>
            <p:nvPr/>
          </p:nvCxnSpPr>
          <p:spPr>
            <a:xfrm flipH="1" flipV="1">
              <a:off x="5241176" y="4254788"/>
              <a:ext cx="397549" cy="2377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3D91A3-9D3B-C44F-AAF3-27358A0480D8}"/>
                </a:ext>
              </a:extLst>
            </p:cNvPr>
            <p:cNvCxnSpPr>
              <a:cxnSpLocks/>
              <a:stCxn id="17" idx="1"/>
              <a:endCxn id="10" idx="5"/>
            </p:cNvCxnSpPr>
            <p:nvPr/>
          </p:nvCxnSpPr>
          <p:spPr>
            <a:xfrm flipH="1" flipV="1">
              <a:off x="6050847" y="4896867"/>
              <a:ext cx="286574" cy="2295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F2C931E-349B-754D-9B7D-18CDDB217270}"/>
                </a:ext>
              </a:extLst>
            </p:cNvPr>
            <p:cNvCxnSpPr>
              <a:stCxn id="11" idx="0"/>
              <a:endCxn id="7" idx="3"/>
            </p:cNvCxnSpPr>
            <p:nvPr/>
          </p:nvCxnSpPr>
          <p:spPr>
            <a:xfrm flipV="1">
              <a:off x="4467999" y="4254788"/>
              <a:ext cx="106210" cy="2820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C7D257B-62DB-DE44-98D2-3EF0491240AB}"/>
                </a:ext>
              </a:extLst>
            </p:cNvPr>
            <p:cNvCxnSpPr>
              <a:stCxn id="15" idx="0"/>
              <a:endCxn id="11" idx="3"/>
            </p:cNvCxnSpPr>
            <p:nvPr/>
          </p:nvCxnSpPr>
          <p:spPr>
            <a:xfrm flipV="1">
              <a:off x="4251758" y="4915909"/>
              <a:ext cx="64062" cy="186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2DB9A92-C53D-0946-A34A-5E1F52F00590}"/>
                </a:ext>
              </a:extLst>
            </p:cNvPr>
            <p:cNvCxnSpPr>
              <a:cxnSpLocks/>
              <a:endCxn id="11" idx="5"/>
            </p:cNvCxnSpPr>
            <p:nvPr/>
          </p:nvCxnSpPr>
          <p:spPr>
            <a:xfrm flipH="1" flipV="1">
              <a:off x="4620178" y="4915909"/>
              <a:ext cx="162170" cy="1454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8CEFEAB-B12F-A643-A7F7-C5255175B7B9}"/>
                </a:ext>
              </a:extLst>
            </p:cNvPr>
            <p:cNvCxnSpPr>
              <a:stCxn id="16" idx="7"/>
              <a:endCxn id="10" idx="3"/>
            </p:cNvCxnSpPr>
            <p:nvPr/>
          </p:nvCxnSpPr>
          <p:spPr>
            <a:xfrm flipV="1">
              <a:off x="5561124" y="4896867"/>
              <a:ext cx="77601" cy="2295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6B331CD-6B1D-E84B-A5BF-48D12B3A4AA8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V="1">
              <a:off x="4060550" y="5324353"/>
              <a:ext cx="103105" cy="1668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A97E450-9F03-1D44-9136-312B13777EF9}"/>
                </a:ext>
              </a:extLst>
            </p:cNvPr>
            <p:cNvCxnSpPr>
              <a:cxnSpLocks/>
              <a:endCxn id="15" idx="5"/>
            </p:cNvCxnSpPr>
            <p:nvPr/>
          </p:nvCxnSpPr>
          <p:spPr>
            <a:xfrm flipH="1" flipV="1">
              <a:off x="4339861" y="5324353"/>
              <a:ext cx="90112" cy="16648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B44D4AD-C3F5-CA4C-B99B-43C87C747AF6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V="1">
              <a:off x="5256810" y="5310150"/>
              <a:ext cx="128108" cy="1514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48A38C4-1519-FA46-A2EF-CBF6ABC9834B}"/>
                </a:ext>
              </a:extLst>
            </p:cNvPr>
            <p:cNvCxnSpPr>
              <a:cxnSpLocks/>
              <a:endCxn id="16" idx="5"/>
            </p:cNvCxnSpPr>
            <p:nvPr/>
          </p:nvCxnSpPr>
          <p:spPr>
            <a:xfrm flipH="1" flipV="1">
              <a:off x="5561124" y="5310150"/>
              <a:ext cx="113263" cy="1446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5135E66-0076-4747-BAF5-6EEAC6C46F8C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V="1">
              <a:off x="6222237" y="5310150"/>
              <a:ext cx="115184" cy="1364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2314894-D28C-BE4C-89E0-83CB8634B031}"/>
                </a:ext>
              </a:extLst>
            </p:cNvPr>
            <p:cNvCxnSpPr>
              <a:cxnSpLocks/>
              <a:endCxn id="17" idx="5"/>
            </p:cNvCxnSpPr>
            <p:nvPr/>
          </p:nvCxnSpPr>
          <p:spPr>
            <a:xfrm flipH="1" flipV="1">
              <a:off x="6513627" y="5310150"/>
              <a:ext cx="139499" cy="1364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1C3D622-9446-9F4A-A735-89A50D98A2F5}"/>
                </a:ext>
              </a:extLst>
            </p:cNvPr>
            <p:cNvCxnSpPr>
              <a:cxnSpLocks/>
              <a:endCxn id="14" idx="5"/>
            </p:cNvCxnSpPr>
            <p:nvPr/>
          </p:nvCxnSpPr>
          <p:spPr>
            <a:xfrm flipH="1" flipV="1">
              <a:off x="3445899" y="5304562"/>
              <a:ext cx="96946" cy="195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5C0EA9F-7FC0-374E-831F-DC8E4C6C1846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V="1">
              <a:off x="3159785" y="5304562"/>
              <a:ext cx="79324" cy="1986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9745104-65DC-FF4D-940D-3CCEEFBE5DEA}"/>
                </a:ext>
              </a:extLst>
            </p:cNvPr>
            <p:cNvCxnSpPr>
              <a:stCxn id="14" idx="0"/>
              <a:endCxn id="9" idx="5"/>
            </p:cNvCxnSpPr>
            <p:nvPr/>
          </p:nvCxnSpPr>
          <p:spPr>
            <a:xfrm flipH="1" flipV="1">
              <a:off x="3211611" y="4905097"/>
              <a:ext cx="130893" cy="1316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7D9978A-5D15-D94D-A811-E6B787811331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V="1">
              <a:off x="2813220" y="4905097"/>
              <a:ext cx="114420" cy="1576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A2BD776-77B9-6348-A64F-EED67B493164}"/>
                </a:ext>
              </a:extLst>
            </p:cNvPr>
            <p:cNvCxnSpPr>
              <a:stCxn id="9" idx="0"/>
              <a:endCxn id="6" idx="5"/>
            </p:cNvCxnSpPr>
            <p:nvPr/>
          </p:nvCxnSpPr>
          <p:spPr>
            <a:xfrm flipH="1" flipV="1">
              <a:off x="2813029" y="4208790"/>
              <a:ext cx="256597" cy="3590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A5952AC-4A4C-974F-A25E-294A28D5485D}"/>
                </a:ext>
              </a:extLst>
            </p:cNvPr>
            <p:cNvCxnSpPr>
              <a:stCxn id="6" idx="7"/>
            </p:cNvCxnSpPr>
            <p:nvPr/>
          </p:nvCxnSpPr>
          <p:spPr>
            <a:xfrm flipV="1">
              <a:off x="2813029" y="3460236"/>
              <a:ext cx="256596" cy="1284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7451A4C-3613-2B42-8913-13040105AD3D}"/>
                </a:ext>
              </a:extLst>
            </p:cNvPr>
            <p:cNvCxnSpPr>
              <a:cxnSpLocks/>
              <a:endCxn id="13" idx="5"/>
            </p:cNvCxnSpPr>
            <p:nvPr/>
          </p:nvCxnSpPr>
          <p:spPr>
            <a:xfrm flipH="1" flipV="1">
              <a:off x="2383219" y="5342641"/>
              <a:ext cx="118988" cy="16647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EBF4EE-1AEA-1445-9B30-A03241BF859B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2134670" y="5342641"/>
              <a:ext cx="41759" cy="15778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80E111C-BEC3-8E4B-B648-111EF399C71F}"/>
                </a:ext>
              </a:extLst>
            </p:cNvPr>
            <p:cNvCxnSpPr>
              <a:stCxn id="13" idx="0"/>
              <a:endCxn id="8" idx="5"/>
            </p:cNvCxnSpPr>
            <p:nvPr/>
          </p:nvCxnSpPr>
          <p:spPr>
            <a:xfrm flipH="1" flipV="1">
              <a:off x="2196976" y="4871318"/>
              <a:ext cx="82848" cy="2034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39A8585-68B2-234A-B3CC-70AA917BD93B}"/>
                </a:ext>
              </a:extLst>
            </p:cNvPr>
            <p:cNvCxnSpPr>
              <a:cxnSpLocks/>
              <a:endCxn id="19" idx="5"/>
            </p:cNvCxnSpPr>
            <p:nvPr/>
          </p:nvCxnSpPr>
          <p:spPr>
            <a:xfrm flipH="1" flipV="1">
              <a:off x="1451555" y="5645258"/>
              <a:ext cx="171297" cy="1464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4CD29F1-FB36-0049-B191-C79DA75DC173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1248029" y="5645258"/>
              <a:ext cx="102343" cy="1423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B979107-0282-C045-94AE-8FA353232568}"/>
                </a:ext>
              </a:extLst>
            </p:cNvPr>
            <p:cNvCxnSpPr>
              <a:cxnSpLocks/>
              <a:endCxn id="18" idx="5"/>
            </p:cNvCxnSpPr>
            <p:nvPr/>
          </p:nvCxnSpPr>
          <p:spPr>
            <a:xfrm flipH="1" flipV="1">
              <a:off x="584520" y="5645258"/>
              <a:ext cx="135334" cy="1423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7C19C6A-32C4-824F-9ACD-331635B8355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331073" y="5645258"/>
              <a:ext cx="152264" cy="1423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C897723-FF4C-744D-BA1A-33176430517B}"/>
                </a:ext>
              </a:extLst>
            </p:cNvPr>
            <p:cNvCxnSpPr>
              <a:stCxn id="18" idx="7"/>
              <a:endCxn id="12" idx="3"/>
            </p:cNvCxnSpPr>
            <p:nvPr/>
          </p:nvCxnSpPr>
          <p:spPr>
            <a:xfrm flipV="1">
              <a:off x="584520" y="5329234"/>
              <a:ext cx="315037" cy="1881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038064-8DDA-6A4E-A4EE-36F1187E0755}"/>
                </a:ext>
              </a:extLst>
            </p:cNvPr>
            <p:cNvCxnSpPr>
              <a:cxnSpLocks/>
              <a:stCxn id="19" idx="1"/>
              <a:endCxn id="12" idx="5"/>
            </p:cNvCxnSpPr>
            <p:nvPr/>
          </p:nvCxnSpPr>
          <p:spPr>
            <a:xfrm flipH="1" flipV="1">
              <a:off x="1106347" y="5329234"/>
              <a:ext cx="244025" cy="1881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1436059-3B5E-284F-9CD4-178A00988F65}"/>
                </a:ext>
              </a:extLst>
            </p:cNvPr>
            <p:cNvCxnSpPr>
              <a:cxnSpLocks/>
              <a:stCxn id="12" idx="7"/>
              <a:endCxn id="8" idx="3"/>
            </p:cNvCxnSpPr>
            <p:nvPr/>
          </p:nvCxnSpPr>
          <p:spPr>
            <a:xfrm flipV="1">
              <a:off x="1106347" y="4871318"/>
              <a:ext cx="650838" cy="2360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2047F27-E4DB-CB42-A962-2D325901653A}"/>
                </a:ext>
              </a:extLst>
            </p:cNvPr>
            <p:cNvCxnSpPr>
              <a:cxnSpLocks/>
              <a:stCxn id="8" idx="0"/>
              <a:endCxn id="6" idx="3"/>
            </p:cNvCxnSpPr>
            <p:nvPr/>
          </p:nvCxnSpPr>
          <p:spPr>
            <a:xfrm flipV="1">
              <a:off x="1977081" y="4208790"/>
              <a:ext cx="218495" cy="1284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72006C4A-8052-0543-B244-822EA6576426}"/>
              </a:ext>
            </a:extLst>
          </p:cNvPr>
          <p:cNvSpPr/>
          <p:nvPr/>
        </p:nvSpPr>
        <p:spPr>
          <a:xfrm>
            <a:off x="5027134" y="1670278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B311A93-D3C2-194E-AEB7-8F3B17EE5B58}"/>
              </a:ext>
            </a:extLst>
          </p:cNvPr>
          <p:cNvSpPr/>
          <p:nvPr/>
        </p:nvSpPr>
        <p:spPr>
          <a:xfrm>
            <a:off x="4427797" y="2699169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FB24063-CB28-754A-B45B-D8E4EB62B063}"/>
              </a:ext>
            </a:extLst>
          </p:cNvPr>
          <p:cNvSpPr/>
          <p:nvPr/>
        </p:nvSpPr>
        <p:spPr>
          <a:xfrm>
            <a:off x="4949973" y="1837671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B03C513-964B-9645-9910-6D4FC9CDC8C3}"/>
              </a:ext>
            </a:extLst>
          </p:cNvPr>
          <p:cNvSpPr/>
          <p:nvPr/>
        </p:nvSpPr>
        <p:spPr>
          <a:xfrm>
            <a:off x="3930539" y="2028745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AE55151-D2F0-254E-B922-E387A6B9977F}"/>
              </a:ext>
            </a:extLst>
          </p:cNvPr>
          <p:cNvSpPr/>
          <p:nvPr/>
        </p:nvSpPr>
        <p:spPr>
          <a:xfrm>
            <a:off x="3832686" y="2348199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7D50622-95C1-D747-B702-EAAD79B9725D}"/>
              </a:ext>
            </a:extLst>
          </p:cNvPr>
          <p:cNvSpPr/>
          <p:nvPr/>
        </p:nvSpPr>
        <p:spPr>
          <a:xfrm>
            <a:off x="5302522" y="2096065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315C074-D8C8-CC4F-B990-8125CFDBFFA2}"/>
              </a:ext>
            </a:extLst>
          </p:cNvPr>
          <p:cNvSpPr/>
          <p:nvPr/>
        </p:nvSpPr>
        <p:spPr>
          <a:xfrm>
            <a:off x="4124992" y="1904815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88242D1-78C9-A74C-B18E-E63FE897DA86}"/>
              </a:ext>
            </a:extLst>
          </p:cNvPr>
          <p:cNvSpPr/>
          <p:nvPr/>
        </p:nvSpPr>
        <p:spPr>
          <a:xfrm>
            <a:off x="4221004" y="2911445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4652A2B-CD4A-3F40-84E3-02F5039F22F8}"/>
              </a:ext>
            </a:extLst>
          </p:cNvPr>
          <p:cNvSpPr/>
          <p:nvPr/>
        </p:nvSpPr>
        <p:spPr>
          <a:xfrm>
            <a:off x="3957383" y="2634813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EE86400-2ECD-C143-8787-371D3DCC718A}"/>
              </a:ext>
            </a:extLst>
          </p:cNvPr>
          <p:cNvSpPr/>
          <p:nvPr/>
        </p:nvSpPr>
        <p:spPr>
          <a:xfrm>
            <a:off x="4048123" y="2224679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7202A8F-7317-144C-8C9B-F533A81A5802}"/>
              </a:ext>
            </a:extLst>
          </p:cNvPr>
          <p:cNvSpPr/>
          <p:nvPr/>
        </p:nvSpPr>
        <p:spPr>
          <a:xfrm>
            <a:off x="4638777" y="2813170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F39F68-B22F-3B4C-B96F-2C629271D307}"/>
              </a:ext>
            </a:extLst>
          </p:cNvPr>
          <p:cNvSpPr/>
          <p:nvPr/>
        </p:nvSpPr>
        <p:spPr>
          <a:xfrm>
            <a:off x="4476723" y="3028524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38E9412-8523-554D-ADAE-5315479B91A4}"/>
              </a:ext>
            </a:extLst>
          </p:cNvPr>
          <p:cNvSpPr/>
          <p:nvPr/>
        </p:nvSpPr>
        <p:spPr>
          <a:xfrm>
            <a:off x="5275385" y="2507750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1B69A21-26DC-3F44-936D-D6D54A0BB966}"/>
              </a:ext>
            </a:extLst>
          </p:cNvPr>
          <p:cNvSpPr/>
          <p:nvPr/>
        </p:nvSpPr>
        <p:spPr>
          <a:xfrm>
            <a:off x="4124486" y="2088776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37BBD59-7988-7744-92D8-C32AA509BE35}"/>
              </a:ext>
            </a:extLst>
          </p:cNvPr>
          <p:cNvSpPr/>
          <p:nvPr/>
        </p:nvSpPr>
        <p:spPr>
          <a:xfrm>
            <a:off x="4227947" y="2665483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CF5F5FD-0A77-A447-B8F9-009C005AD7E6}"/>
              </a:ext>
            </a:extLst>
          </p:cNvPr>
          <p:cNvSpPr/>
          <p:nvPr/>
        </p:nvSpPr>
        <p:spPr>
          <a:xfrm>
            <a:off x="4290274" y="2212553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07343CC-E38A-D840-88EE-5E2744760907}"/>
              </a:ext>
            </a:extLst>
          </p:cNvPr>
          <p:cNvSpPr/>
          <p:nvPr/>
        </p:nvSpPr>
        <p:spPr>
          <a:xfrm>
            <a:off x="5124987" y="2191461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491F205-B696-7545-9D66-212247478A46}"/>
              </a:ext>
            </a:extLst>
          </p:cNvPr>
          <p:cNvCxnSpPr>
            <a:endCxn id="5" idx="5"/>
          </p:cNvCxnSpPr>
          <p:nvPr/>
        </p:nvCxnSpPr>
        <p:spPr>
          <a:xfrm>
            <a:off x="4409795" y="1551203"/>
            <a:ext cx="829259" cy="143460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CDA36375-753B-F046-A923-C6883C9A6A58}"/>
              </a:ext>
            </a:extLst>
          </p:cNvPr>
          <p:cNvCxnSpPr/>
          <p:nvPr/>
        </p:nvCxnSpPr>
        <p:spPr>
          <a:xfrm rot="5400000">
            <a:off x="3289070" y="2308739"/>
            <a:ext cx="797977" cy="629857"/>
          </a:xfrm>
          <a:prstGeom prst="curved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1BA0AC94-E4D7-744C-8942-755C04C42855}"/>
              </a:ext>
            </a:extLst>
          </p:cNvPr>
          <p:cNvCxnSpPr/>
          <p:nvPr/>
        </p:nvCxnSpPr>
        <p:spPr>
          <a:xfrm rot="16200000" flipH="1">
            <a:off x="5104376" y="2102742"/>
            <a:ext cx="1088014" cy="859322"/>
          </a:xfrm>
          <a:prstGeom prst="curved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D52A9F7-EF5D-2A4D-A6EF-F970D71FF955}"/>
                  </a:ext>
                </a:extLst>
              </p:cNvPr>
              <p:cNvSpPr txBox="1"/>
              <p:nvPr/>
            </p:nvSpPr>
            <p:spPr>
              <a:xfrm>
                <a:off x="843126" y="5650824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D52A9F7-EF5D-2A4D-A6EF-F970D71FF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26" y="5650824"/>
                <a:ext cx="296563" cy="328739"/>
              </a:xfrm>
              <a:prstGeom prst="rect">
                <a:avLst/>
              </a:prstGeom>
              <a:blipFill>
                <a:blip r:embed="rId2"/>
                <a:stretch>
                  <a:fillRect l="-7692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DA7F63-8D25-2E41-BDEF-3879926A1131}"/>
                  </a:ext>
                </a:extLst>
              </p:cNvPr>
              <p:cNvSpPr txBox="1"/>
              <p:nvPr/>
            </p:nvSpPr>
            <p:spPr>
              <a:xfrm>
                <a:off x="1473222" y="5639975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DA7F63-8D25-2E41-BDEF-3879926A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222" y="5639975"/>
                <a:ext cx="296563" cy="328739"/>
              </a:xfrm>
              <a:prstGeom prst="rect">
                <a:avLst/>
              </a:prstGeom>
              <a:blipFill>
                <a:blip r:embed="rId3"/>
                <a:stretch>
                  <a:fillRect l="-8000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7CA357F-09D9-5C49-B4F6-06F0D3FC5ED2}"/>
                  </a:ext>
                </a:extLst>
              </p:cNvPr>
              <p:cNvSpPr txBox="1"/>
              <p:nvPr/>
            </p:nvSpPr>
            <p:spPr>
              <a:xfrm>
                <a:off x="1950436" y="5650824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7CA357F-09D9-5C49-B4F6-06F0D3FC5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436" y="5650824"/>
                <a:ext cx="296563" cy="328739"/>
              </a:xfrm>
              <a:prstGeom prst="rect">
                <a:avLst/>
              </a:prstGeom>
              <a:blipFill>
                <a:blip r:embed="rId4"/>
                <a:stretch>
                  <a:fillRect l="-12000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D46EAF2-D7D7-954E-AE00-BB40923735D9}"/>
                  </a:ext>
                </a:extLst>
              </p:cNvPr>
              <p:cNvSpPr txBox="1"/>
              <p:nvPr/>
            </p:nvSpPr>
            <p:spPr>
              <a:xfrm>
                <a:off x="2562677" y="5299235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D46EAF2-D7D7-954E-AE00-BB4092373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677" y="5299235"/>
                <a:ext cx="296563" cy="328739"/>
              </a:xfrm>
              <a:prstGeom prst="rect">
                <a:avLst/>
              </a:prstGeom>
              <a:blipFill>
                <a:blip r:embed="rId5"/>
                <a:stretch>
                  <a:fillRect l="-12000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A1466DE-DA1D-F04C-8513-E2042742735B}"/>
                  </a:ext>
                </a:extLst>
              </p:cNvPr>
              <p:cNvSpPr txBox="1"/>
              <p:nvPr/>
            </p:nvSpPr>
            <p:spPr>
              <a:xfrm>
                <a:off x="3001592" y="5296648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A1466DE-DA1D-F04C-8513-E20427427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592" y="5296648"/>
                <a:ext cx="296563" cy="328739"/>
              </a:xfrm>
              <a:prstGeom prst="rect">
                <a:avLst/>
              </a:prstGeom>
              <a:blipFill>
                <a:blip r:embed="rId6"/>
                <a:stretch>
                  <a:fillRect l="-7692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CCCFB28-A43C-EA45-BE8B-F660A37F21E8}"/>
                  </a:ext>
                </a:extLst>
              </p:cNvPr>
              <p:cNvSpPr txBox="1"/>
              <p:nvPr/>
            </p:nvSpPr>
            <p:spPr>
              <a:xfrm>
                <a:off x="3404376" y="4764276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CCCFB28-A43C-EA45-BE8B-F660A37F2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376" y="4764276"/>
                <a:ext cx="296563" cy="328739"/>
              </a:xfrm>
              <a:prstGeom prst="rect">
                <a:avLst/>
              </a:prstGeom>
              <a:blipFill>
                <a:blip r:embed="rId7"/>
                <a:stretch>
                  <a:fillRect l="-12000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A374B50-E20D-E741-823C-BD22D438B145}"/>
                  </a:ext>
                </a:extLst>
              </p:cNvPr>
              <p:cNvSpPr txBox="1"/>
              <p:nvPr/>
            </p:nvSpPr>
            <p:spPr>
              <a:xfrm>
                <a:off x="3837251" y="5285495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A374B50-E20D-E741-823C-BD22D438B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51" y="5285495"/>
                <a:ext cx="296563" cy="328739"/>
              </a:xfrm>
              <a:prstGeom prst="rect">
                <a:avLst/>
              </a:prstGeom>
              <a:blipFill>
                <a:blip r:embed="rId8"/>
                <a:stretch>
                  <a:fillRect l="-8000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022BA9D-553D-3C44-A472-A448F5283B64}"/>
                  </a:ext>
                </a:extLst>
              </p:cNvPr>
              <p:cNvSpPr txBox="1"/>
              <p:nvPr/>
            </p:nvSpPr>
            <p:spPr>
              <a:xfrm>
                <a:off x="4307902" y="5288233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022BA9D-553D-3C44-A472-A448F5283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2" y="5288233"/>
                <a:ext cx="296563" cy="328739"/>
              </a:xfrm>
              <a:prstGeom prst="rect">
                <a:avLst/>
              </a:prstGeom>
              <a:blipFill>
                <a:blip r:embed="rId9"/>
                <a:stretch>
                  <a:fillRect l="-7692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A71C696-FAC5-FA47-B4BB-2F0784667C27}"/>
                  </a:ext>
                </a:extLst>
              </p:cNvPr>
              <p:cNvSpPr txBox="1"/>
              <p:nvPr/>
            </p:nvSpPr>
            <p:spPr>
              <a:xfrm>
                <a:off x="4917506" y="5276543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A71C696-FAC5-FA47-B4BB-2F0784667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506" y="5276543"/>
                <a:ext cx="296563" cy="328739"/>
              </a:xfrm>
              <a:prstGeom prst="rect">
                <a:avLst/>
              </a:prstGeom>
              <a:blipFill>
                <a:blip r:embed="rId10"/>
                <a:stretch>
                  <a:fillRect l="-7692" r="-11538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C6548D-25E0-8643-AA49-F607DEA91A02}"/>
                  </a:ext>
                </a:extLst>
              </p:cNvPr>
              <p:cNvSpPr txBox="1"/>
              <p:nvPr/>
            </p:nvSpPr>
            <p:spPr>
              <a:xfrm>
                <a:off x="5404086" y="5277951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C6548D-25E0-8643-AA49-F607DEA91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86" y="5277951"/>
                <a:ext cx="296563" cy="328739"/>
              </a:xfrm>
              <a:prstGeom prst="rect">
                <a:avLst/>
              </a:prstGeom>
              <a:blipFill>
                <a:blip r:embed="rId11"/>
                <a:stretch>
                  <a:fillRect l="-12000" r="-16000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8057293-A3D4-8547-86B3-444EB0A26186}"/>
                  </a:ext>
                </a:extLst>
              </p:cNvPr>
              <p:cNvSpPr txBox="1"/>
              <p:nvPr/>
            </p:nvSpPr>
            <p:spPr>
              <a:xfrm>
                <a:off x="5827104" y="4756971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8057293-A3D4-8547-86B3-444EB0A26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04" y="4756971"/>
                <a:ext cx="296563" cy="328739"/>
              </a:xfrm>
              <a:prstGeom prst="rect">
                <a:avLst/>
              </a:prstGeom>
              <a:blipFill>
                <a:blip r:embed="rId12"/>
                <a:stretch>
                  <a:fillRect l="-8000" r="-16000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9D16628-DCA8-BF4A-B0CA-D7EF716867B9}"/>
                  </a:ext>
                </a:extLst>
              </p:cNvPr>
              <p:cNvSpPr txBox="1"/>
              <p:nvPr/>
            </p:nvSpPr>
            <p:spPr>
              <a:xfrm>
                <a:off x="6434275" y="5240861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9D16628-DCA8-BF4A-B0CA-D7EF71686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275" y="5240861"/>
                <a:ext cx="296563" cy="328739"/>
              </a:xfrm>
              <a:prstGeom prst="rect">
                <a:avLst/>
              </a:prstGeom>
              <a:blipFill>
                <a:blip r:embed="rId13"/>
                <a:stretch>
                  <a:fillRect l="-12000" r="-16000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FB4ED7F-5306-1C43-91D4-EECB3CC28155}"/>
                  </a:ext>
                </a:extLst>
              </p:cNvPr>
              <p:cNvSpPr txBox="1"/>
              <p:nvPr/>
            </p:nvSpPr>
            <p:spPr>
              <a:xfrm>
                <a:off x="6979066" y="5232644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FB4ED7F-5306-1C43-91D4-EECB3CC2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066" y="5232644"/>
                <a:ext cx="296563" cy="328739"/>
              </a:xfrm>
              <a:prstGeom prst="rect">
                <a:avLst/>
              </a:prstGeom>
              <a:blipFill>
                <a:blip r:embed="rId14"/>
                <a:stretch>
                  <a:fillRect l="-12000" r="-12000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12A429E-4748-874C-96A8-7089E400EA28}"/>
                  </a:ext>
                </a:extLst>
              </p:cNvPr>
              <p:cNvSpPr txBox="1"/>
              <p:nvPr/>
            </p:nvSpPr>
            <p:spPr>
              <a:xfrm>
                <a:off x="7636272" y="5226305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12A429E-4748-874C-96A8-7089E400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272" y="5226305"/>
                <a:ext cx="296563" cy="328739"/>
              </a:xfrm>
              <a:prstGeom prst="rect">
                <a:avLst/>
              </a:prstGeom>
              <a:blipFill>
                <a:blip r:embed="rId15"/>
                <a:stretch>
                  <a:fillRect l="-7692" r="-11538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1EE15C2-DE97-F640-8A2F-22BC18B084D8}"/>
                  </a:ext>
                </a:extLst>
              </p:cNvPr>
              <p:cNvSpPr txBox="1"/>
              <p:nvPr/>
            </p:nvSpPr>
            <p:spPr>
              <a:xfrm>
                <a:off x="8174992" y="5222455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1EE15C2-DE97-F640-8A2F-22BC18B08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992" y="5222455"/>
                <a:ext cx="296563" cy="328739"/>
              </a:xfrm>
              <a:prstGeom prst="rect">
                <a:avLst/>
              </a:prstGeom>
              <a:blipFill>
                <a:blip r:embed="rId16"/>
                <a:stretch>
                  <a:fillRect l="-12000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3FE99A5-A766-EE45-8457-BA67782991B9}"/>
                  </a:ext>
                </a:extLst>
              </p:cNvPr>
              <p:cNvSpPr txBox="1"/>
              <p:nvPr/>
            </p:nvSpPr>
            <p:spPr>
              <a:xfrm>
                <a:off x="368242" y="5639975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3FE99A5-A766-EE45-8457-BA6778299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42" y="5639975"/>
                <a:ext cx="296563" cy="328739"/>
              </a:xfrm>
              <a:prstGeom prst="rect">
                <a:avLst/>
              </a:prstGeom>
              <a:blipFill>
                <a:blip r:embed="rId17"/>
                <a:stretch>
                  <a:fillRect l="-12000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49F9BF1-9C29-1A44-B669-BE3953CFAC3C}"/>
              </a:ext>
            </a:extLst>
          </p:cNvPr>
          <p:cNvSpPr/>
          <p:nvPr/>
        </p:nvSpPr>
        <p:spPr>
          <a:xfrm>
            <a:off x="5285650" y="1843980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488E69D-7924-1648-835F-DD284A6CF7FD}"/>
              </a:ext>
            </a:extLst>
          </p:cNvPr>
          <p:cNvSpPr/>
          <p:nvPr/>
        </p:nvSpPr>
        <p:spPr>
          <a:xfrm>
            <a:off x="4241580" y="2451354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150D6E1-C518-3E49-85F7-B9D577A316DA}"/>
              </a:ext>
            </a:extLst>
          </p:cNvPr>
          <p:cNvSpPr/>
          <p:nvPr/>
        </p:nvSpPr>
        <p:spPr>
          <a:xfrm>
            <a:off x="4240094" y="2451354"/>
            <a:ext cx="97853" cy="1112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4005D4C-D56D-4A47-A5F7-13DD94E71265}"/>
              </a:ext>
            </a:extLst>
          </p:cNvPr>
          <p:cNvSpPr/>
          <p:nvPr/>
        </p:nvSpPr>
        <p:spPr>
          <a:xfrm>
            <a:off x="5285057" y="1849209"/>
            <a:ext cx="97853" cy="1112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5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  <p:bldP spid="69" grpId="0" animBg="1"/>
      <p:bldP spid="71" grpId="0" animBg="1"/>
      <p:bldP spid="72" grpId="0" animBg="1"/>
      <p:bldP spid="73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106" grpId="0" animBg="1"/>
      <p:bldP spid="107" grpId="0" animBg="1"/>
      <p:bldP spid="70" grpId="0" animBg="1"/>
      <p:bldP spid="7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BE581-E135-2147-839E-EB6EA799A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Centre Tree - Build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9BFDD0-9FA1-6744-B9AB-C9BF1BF63A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8900"/>
                <a:ext cx="5245100" cy="4767263"/>
              </a:xfrm>
            </p:spPr>
            <p:txBody>
              <a:bodyPr/>
              <a:lstStyle/>
              <a:p>
                <a:r>
                  <a:rPr lang="en-US" dirty="0"/>
                  <a:t>Arbitrarily choose a </a:t>
                </a:r>
                <a:r>
                  <a:rPr lang="en-US" dirty="0" err="1"/>
                  <a:t>traj</a:t>
                </a:r>
                <a:r>
                  <a:rPr lang="en-US" dirty="0"/>
                  <a:t> as the Centre</a:t>
                </a:r>
              </a:p>
              <a:p>
                <a:r>
                  <a:rPr lang="en-US" dirty="0"/>
                  <a:t>Compute </a:t>
                </a:r>
                <a:r>
                  <a:rPr lang="en-US" i="1" dirty="0"/>
                  <a:t>CFD</a:t>
                </a:r>
                <a:r>
                  <a:rPr lang="en-US" dirty="0"/>
                  <a:t> to all other </a:t>
                </a:r>
                <a:r>
                  <a:rPr lang="en-US" dirty="0" err="1"/>
                  <a:t>traj</a:t>
                </a:r>
                <a:endParaRPr lang="en-US" dirty="0"/>
              </a:p>
              <a:p>
                <a:r>
                  <a:rPr lang="en-US" dirty="0"/>
                  <a:t>Now we know the furthest </a:t>
                </a:r>
                <a:r>
                  <a:rPr lang="en-US" dirty="0" err="1"/>
                  <a:t>traj</a:t>
                </a:r>
                <a:endParaRPr lang="en-US" dirty="0"/>
              </a:p>
              <a:p>
                <a:r>
                  <a:rPr lang="en-US" dirty="0"/>
                  <a:t>Now figure out what </a:t>
                </a:r>
                <a:r>
                  <a:rPr lang="en-US" dirty="0" err="1"/>
                  <a:t>traj</a:t>
                </a:r>
                <a:r>
                  <a:rPr lang="en-US" dirty="0"/>
                  <a:t> belong to which </a:t>
                </a:r>
                <a:r>
                  <a:rPr lang="en-US" dirty="0" err="1"/>
                  <a:t>centre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Triangle inequality</a:t>
                </a:r>
              </a:p>
              <a:p>
                <a:pPr lvl="1"/>
                <a:r>
                  <a:rPr lang="en-US" dirty="0"/>
                  <a:t>Upper/lower bounds</a:t>
                </a:r>
              </a:p>
              <a:p>
                <a:pPr lvl="1"/>
                <a:r>
                  <a:rPr lang="en-US" i="1" dirty="0"/>
                  <a:t>FDP, CFD</a:t>
                </a:r>
              </a:p>
              <a:p>
                <a:r>
                  <a:rPr lang="en-US" dirty="0"/>
                  <a:t>Build runtime </a:t>
                </a:r>
                <a:r>
                  <a:rPr lang="en-US" i="1" dirty="0" err="1"/>
                  <a:t>w.r.t</a:t>
                </a:r>
                <a:r>
                  <a:rPr lang="en-US" i="1" dirty="0"/>
                  <a:t>. CFD </a:t>
                </a:r>
                <a:r>
                  <a:rPr lang="en-US" dirty="0"/>
                  <a:t>?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𝛰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 good if 1M </a:t>
                </a:r>
                <a:r>
                  <a:rPr lang="en-US" dirty="0" err="1"/>
                  <a:t>traj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9BFDD0-9FA1-6744-B9AB-C9BF1BF63A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8900"/>
                <a:ext cx="5245100" cy="4767263"/>
              </a:xfrm>
              <a:blipFill>
                <a:blip r:embed="rId2"/>
                <a:stretch>
                  <a:fillRect l="-1937" t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3180C7-A4D9-6249-9B44-015CA1BAC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511" y="3251200"/>
            <a:ext cx="4912189" cy="287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90C6-615E-0042-B4C4-027F01918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Centre Tree -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1564B9-2AD5-AA4A-B100-9D9D1F94E6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8900"/>
                <a:ext cx="8229600" cy="117423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Each node contains: Centre </a:t>
                </a:r>
                <a:r>
                  <a:rPr lang="en-US" dirty="0" err="1"/>
                  <a:t>Traj</a:t>
                </a:r>
                <a:r>
                  <a:rPr lang="en-US" dirty="0"/>
                  <a:t>, Furthest </a:t>
                </a:r>
                <a:r>
                  <a:rPr lang="en-US" dirty="0" err="1"/>
                  <a:t>Traj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Size?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𝛰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1564B9-2AD5-AA4A-B100-9D9D1F94E6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8900"/>
                <a:ext cx="8229600" cy="1174235"/>
              </a:xfrm>
              <a:blipFill>
                <a:blip r:embed="rId2"/>
                <a:stretch>
                  <a:fillRect l="-1235" t="-10753" b="-7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C3B41389-F535-C945-8301-3BF8FF5BE2FD}"/>
              </a:ext>
            </a:extLst>
          </p:cNvPr>
          <p:cNvGrpSpPr/>
          <p:nvPr/>
        </p:nvGrpSpPr>
        <p:grpSpPr>
          <a:xfrm>
            <a:off x="977875" y="2496067"/>
            <a:ext cx="6674144" cy="3710860"/>
            <a:chOff x="977875" y="2496067"/>
            <a:chExt cx="6674144" cy="37108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2C8E07-8474-D94E-B27D-CAB14AB97534}"/>
                </a:ext>
              </a:extLst>
            </p:cNvPr>
            <p:cNvGrpSpPr/>
            <p:nvPr/>
          </p:nvGrpSpPr>
          <p:grpSpPr>
            <a:xfrm>
              <a:off x="977875" y="2496067"/>
              <a:ext cx="6490813" cy="3704352"/>
              <a:chOff x="162313" y="2409568"/>
              <a:chExt cx="6490813" cy="3704352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F9C7E02-9507-384E-820E-FA57B0DB94A5}"/>
                  </a:ext>
                </a:extLst>
              </p:cNvPr>
              <p:cNvSpPr/>
              <p:nvPr/>
            </p:nvSpPr>
            <p:spPr>
              <a:xfrm>
                <a:off x="2977976" y="2409568"/>
                <a:ext cx="1383957" cy="140867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2149206-CF28-AF4F-9927-2AFD4F138B00}"/>
                  </a:ext>
                </a:extLst>
              </p:cNvPr>
              <p:cNvSpPr/>
              <p:nvPr/>
            </p:nvSpPr>
            <p:spPr>
              <a:xfrm>
                <a:off x="2067697" y="3460236"/>
                <a:ext cx="873211" cy="876986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DE80F27-B58D-8C41-886B-D853E18B52E1}"/>
                  </a:ext>
                </a:extLst>
              </p:cNvPr>
              <p:cNvSpPr/>
              <p:nvPr/>
            </p:nvSpPr>
            <p:spPr>
              <a:xfrm>
                <a:off x="4436076" y="3460236"/>
                <a:ext cx="943233" cy="930876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A412865-7B3D-194E-91DF-8D15CEC07093}"/>
                  </a:ext>
                </a:extLst>
              </p:cNvPr>
              <p:cNvSpPr/>
              <p:nvPr/>
            </p:nvSpPr>
            <p:spPr>
              <a:xfrm>
                <a:off x="1666102" y="4337222"/>
                <a:ext cx="621957" cy="62573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74451F8-2D66-244A-B9A6-1E6C09D31F1A}"/>
                  </a:ext>
                </a:extLst>
              </p:cNvPr>
              <p:cNvSpPr/>
              <p:nvPr/>
            </p:nvSpPr>
            <p:spPr>
              <a:xfrm>
                <a:off x="2868828" y="4567881"/>
                <a:ext cx="401595" cy="395073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5CAAFE3-9316-2447-AC9F-35F8B8B9A253}"/>
                  </a:ext>
                </a:extLst>
              </p:cNvPr>
              <p:cNvSpPr/>
              <p:nvPr/>
            </p:nvSpPr>
            <p:spPr>
              <a:xfrm>
                <a:off x="5553372" y="4408769"/>
                <a:ext cx="582828" cy="57184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1253E11-FD8F-634B-9A0A-1A78E2D5E14D}"/>
                  </a:ext>
                </a:extLst>
              </p:cNvPr>
              <p:cNvSpPr/>
              <p:nvPr/>
            </p:nvSpPr>
            <p:spPr>
              <a:xfrm>
                <a:off x="4252785" y="4536798"/>
                <a:ext cx="430428" cy="444156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D17FD9F-DC14-E74A-84BB-B0EBEFE017F9}"/>
                  </a:ext>
                </a:extLst>
              </p:cNvPr>
              <p:cNvSpPr/>
              <p:nvPr/>
            </p:nvSpPr>
            <p:spPr>
              <a:xfrm>
                <a:off x="856730" y="5061380"/>
                <a:ext cx="292444" cy="3138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B9C3DF1-418B-AE4E-94AF-C46213C8F763}"/>
                  </a:ext>
                </a:extLst>
              </p:cNvPr>
              <p:cNvSpPr/>
              <p:nvPr/>
            </p:nvSpPr>
            <p:spPr>
              <a:xfrm>
                <a:off x="2133602" y="5074787"/>
                <a:ext cx="292444" cy="3138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216F1A4-A151-904E-8AEF-AB2436093078}"/>
                  </a:ext>
                </a:extLst>
              </p:cNvPr>
              <p:cNvSpPr/>
              <p:nvPr/>
            </p:nvSpPr>
            <p:spPr>
              <a:xfrm>
                <a:off x="3196282" y="5036708"/>
                <a:ext cx="292444" cy="3138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628D7D4-D983-FA4A-B656-E211EBB3D667}"/>
                  </a:ext>
                </a:extLst>
              </p:cNvPr>
              <p:cNvSpPr/>
              <p:nvPr/>
            </p:nvSpPr>
            <p:spPr>
              <a:xfrm>
                <a:off x="4127161" y="5102570"/>
                <a:ext cx="249194" cy="259835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182F2AD-0BAD-B745-9FC6-0CFC5EEE99B1}"/>
                  </a:ext>
                </a:extLst>
              </p:cNvPr>
              <p:cNvSpPr/>
              <p:nvPr/>
            </p:nvSpPr>
            <p:spPr>
              <a:xfrm>
                <a:off x="5348424" y="5088367"/>
                <a:ext cx="249194" cy="259835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1052364-E20C-584C-A3AC-D59FB58422AF}"/>
                  </a:ext>
                </a:extLst>
              </p:cNvPr>
              <p:cNvSpPr/>
              <p:nvPr/>
            </p:nvSpPr>
            <p:spPr>
              <a:xfrm>
                <a:off x="6300927" y="5088367"/>
                <a:ext cx="249194" cy="259835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09F3A23-6231-8F40-A24B-0C3EE094F2EE}"/>
                  </a:ext>
                </a:extLst>
              </p:cNvPr>
              <p:cNvSpPr/>
              <p:nvPr/>
            </p:nvSpPr>
            <p:spPr>
              <a:xfrm>
                <a:off x="462382" y="5490842"/>
                <a:ext cx="143093" cy="1809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574C58D-7349-8A45-8CA7-B545BF1A0084}"/>
                  </a:ext>
                </a:extLst>
              </p:cNvPr>
              <p:cNvSpPr/>
              <p:nvPr/>
            </p:nvSpPr>
            <p:spPr>
              <a:xfrm>
                <a:off x="1329417" y="5490842"/>
                <a:ext cx="143093" cy="1809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4E5A949-071E-0841-AD22-6F7868DC81B6}"/>
                      </a:ext>
                    </a:extLst>
                  </p:cNvPr>
                  <p:cNvSpPr txBox="1"/>
                  <p:nvPr/>
                </p:nvSpPr>
                <p:spPr>
                  <a:xfrm>
                    <a:off x="162313" y="5785181"/>
                    <a:ext cx="296563" cy="328739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shade val="95000"/>
                        <a:satMod val="105000"/>
                      </a:schemeClr>
                    </a:solidFill>
                  </a:ln>
                </p:spPr>
                <p:txBody>
                  <a:bodyPr wrap="square" lIns="36000" tIns="3600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4E5A949-071E-0841-AD22-6F7868DC81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313" y="5785181"/>
                    <a:ext cx="296563" cy="3287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000"/>
                    </a:stretch>
                  </a:blipFill>
                  <a:ln>
                    <a:solidFill>
                      <a:schemeClr val="accent1">
                        <a:shade val="95000"/>
                        <a:satMod val="10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C3FD869-CEA2-C942-BDF7-5194A1C461FD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H="1" flipV="1">
                <a:off x="4281691" y="3460236"/>
                <a:ext cx="292518" cy="1363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73DFADF-994B-ED4E-B174-74460739287B}"/>
                  </a:ext>
                </a:extLst>
              </p:cNvPr>
              <p:cNvCxnSpPr>
                <a:stCxn id="10" idx="1"/>
                <a:endCxn id="7" idx="5"/>
              </p:cNvCxnSpPr>
              <p:nvPr/>
            </p:nvCxnSpPr>
            <p:spPr>
              <a:xfrm flipH="1" flipV="1">
                <a:off x="5241176" y="4254788"/>
                <a:ext cx="397549" cy="2377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739CFA3-C991-EE45-8CD5-AB8B5F0B6AC6}"/>
                  </a:ext>
                </a:extLst>
              </p:cNvPr>
              <p:cNvCxnSpPr>
                <a:cxnSpLocks/>
                <a:stCxn id="17" idx="1"/>
                <a:endCxn id="10" idx="5"/>
              </p:cNvCxnSpPr>
              <p:nvPr/>
            </p:nvCxnSpPr>
            <p:spPr>
              <a:xfrm flipH="1" flipV="1">
                <a:off x="6050847" y="4896867"/>
                <a:ext cx="286574" cy="2295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F833AD9-89C1-3C43-B26D-FE86D605471E}"/>
                  </a:ext>
                </a:extLst>
              </p:cNvPr>
              <p:cNvCxnSpPr>
                <a:stCxn id="11" idx="0"/>
                <a:endCxn id="7" idx="3"/>
              </p:cNvCxnSpPr>
              <p:nvPr/>
            </p:nvCxnSpPr>
            <p:spPr>
              <a:xfrm flipV="1">
                <a:off x="4467999" y="4254788"/>
                <a:ext cx="106210" cy="28201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F330592-76BD-1045-818A-148A58AB3D94}"/>
                  </a:ext>
                </a:extLst>
              </p:cNvPr>
              <p:cNvCxnSpPr>
                <a:stCxn id="15" idx="0"/>
                <a:endCxn id="11" idx="3"/>
              </p:cNvCxnSpPr>
              <p:nvPr/>
            </p:nvCxnSpPr>
            <p:spPr>
              <a:xfrm flipV="1">
                <a:off x="4251758" y="4915909"/>
                <a:ext cx="64062" cy="18666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F829B77-DA72-3744-877D-E9B2CD74C3DB}"/>
                  </a:ext>
                </a:extLst>
              </p:cNvPr>
              <p:cNvCxnSpPr>
                <a:cxnSpLocks/>
                <a:endCxn id="11" idx="5"/>
              </p:cNvCxnSpPr>
              <p:nvPr/>
            </p:nvCxnSpPr>
            <p:spPr>
              <a:xfrm flipH="1" flipV="1">
                <a:off x="4620178" y="4915909"/>
                <a:ext cx="162170" cy="14547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BFDE9D1-95F1-964C-B594-E697CFEF8DCC}"/>
                  </a:ext>
                </a:extLst>
              </p:cNvPr>
              <p:cNvCxnSpPr>
                <a:stCxn id="16" idx="7"/>
                <a:endCxn id="10" idx="3"/>
              </p:cNvCxnSpPr>
              <p:nvPr/>
            </p:nvCxnSpPr>
            <p:spPr>
              <a:xfrm flipV="1">
                <a:off x="5561124" y="4896867"/>
                <a:ext cx="77601" cy="2295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46C5093-1D47-C442-8D8E-BC25ED1A865A}"/>
                  </a:ext>
                </a:extLst>
              </p:cNvPr>
              <p:cNvCxnSpPr>
                <a:cxnSpLocks/>
                <a:endCxn id="15" idx="3"/>
              </p:cNvCxnSpPr>
              <p:nvPr/>
            </p:nvCxnSpPr>
            <p:spPr>
              <a:xfrm flipV="1">
                <a:off x="4060550" y="5324353"/>
                <a:ext cx="103105" cy="16681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8BFDB42-EA0B-004E-87CA-F8C0138A81DD}"/>
                  </a:ext>
                </a:extLst>
              </p:cNvPr>
              <p:cNvCxnSpPr>
                <a:cxnSpLocks/>
                <a:endCxn id="15" idx="5"/>
              </p:cNvCxnSpPr>
              <p:nvPr/>
            </p:nvCxnSpPr>
            <p:spPr>
              <a:xfrm flipH="1" flipV="1">
                <a:off x="4339861" y="5324353"/>
                <a:ext cx="90112" cy="16648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60D0568-A9AD-5447-B7A8-1B701DF03C56}"/>
                  </a:ext>
                </a:extLst>
              </p:cNvPr>
              <p:cNvCxnSpPr>
                <a:cxnSpLocks/>
                <a:endCxn id="16" idx="3"/>
              </p:cNvCxnSpPr>
              <p:nvPr/>
            </p:nvCxnSpPr>
            <p:spPr>
              <a:xfrm flipV="1">
                <a:off x="5256810" y="5310150"/>
                <a:ext cx="128108" cy="1514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25A0021-8C73-0547-852E-D0563A3451A2}"/>
                  </a:ext>
                </a:extLst>
              </p:cNvPr>
              <p:cNvCxnSpPr>
                <a:cxnSpLocks/>
                <a:endCxn id="16" idx="5"/>
              </p:cNvCxnSpPr>
              <p:nvPr/>
            </p:nvCxnSpPr>
            <p:spPr>
              <a:xfrm flipH="1" flipV="1">
                <a:off x="5561124" y="5310150"/>
                <a:ext cx="113263" cy="14468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E65DDAE-33A3-0F47-A02B-D144E909EE27}"/>
                  </a:ext>
                </a:extLst>
              </p:cNvPr>
              <p:cNvCxnSpPr>
                <a:cxnSpLocks/>
                <a:endCxn id="17" idx="3"/>
              </p:cNvCxnSpPr>
              <p:nvPr/>
            </p:nvCxnSpPr>
            <p:spPr>
              <a:xfrm flipV="1">
                <a:off x="6222237" y="5310150"/>
                <a:ext cx="115184" cy="13647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896F64D-AF6F-8645-915C-75C117D4FCAE}"/>
                  </a:ext>
                </a:extLst>
              </p:cNvPr>
              <p:cNvCxnSpPr>
                <a:cxnSpLocks/>
                <a:endCxn id="17" idx="5"/>
              </p:cNvCxnSpPr>
              <p:nvPr/>
            </p:nvCxnSpPr>
            <p:spPr>
              <a:xfrm flipH="1" flipV="1">
                <a:off x="6513627" y="5310150"/>
                <a:ext cx="139499" cy="13647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FB0157F-BF92-3B44-AF39-3DC55F594A3A}"/>
                  </a:ext>
                </a:extLst>
              </p:cNvPr>
              <p:cNvCxnSpPr>
                <a:cxnSpLocks/>
                <a:endCxn id="14" idx="5"/>
              </p:cNvCxnSpPr>
              <p:nvPr/>
            </p:nvCxnSpPr>
            <p:spPr>
              <a:xfrm flipH="1" flipV="1">
                <a:off x="3445899" y="5304562"/>
                <a:ext cx="96946" cy="19586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0EC1C94-502A-B342-BCF8-BD6E29618101}"/>
                  </a:ext>
                </a:extLst>
              </p:cNvPr>
              <p:cNvCxnSpPr>
                <a:cxnSpLocks/>
                <a:endCxn id="14" idx="3"/>
              </p:cNvCxnSpPr>
              <p:nvPr/>
            </p:nvCxnSpPr>
            <p:spPr>
              <a:xfrm flipV="1">
                <a:off x="3159785" y="5304562"/>
                <a:ext cx="79324" cy="19863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D7258C1-B2ED-BC4D-A52A-238B166A8593}"/>
                  </a:ext>
                </a:extLst>
              </p:cNvPr>
              <p:cNvCxnSpPr>
                <a:stCxn id="14" idx="0"/>
                <a:endCxn id="9" idx="5"/>
              </p:cNvCxnSpPr>
              <p:nvPr/>
            </p:nvCxnSpPr>
            <p:spPr>
              <a:xfrm flipH="1" flipV="1">
                <a:off x="3211611" y="4905097"/>
                <a:ext cx="130893" cy="1316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4C63519-B1FD-EB4D-B211-BF83DD24F43F}"/>
                  </a:ext>
                </a:extLst>
              </p:cNvPr>
              <p:cNvCxnSpPr>
                <a:cxnSpLocks/>
                <a:endCxn id="9" idx="3"/>
              </p:cNvCxnSpPr>
              <p:nvPr/>
            </p:nvCxnSpPr>
            <p:spPr>
              <a:xfrm flipV="1">
                <a:off x="2813220" y="4905097"/>
                <a:ext cx="114420" cy="15765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541EB8D-4135-BC46-A425-9117D4E35027}"/>
                  </a:ext>
                </a:extLst>
              </p:cNvPr>
              <p:cNvCxnSpPr>
                <a:stCxn id="9" idx="0"/>
                <a:endCxn id="6" idx="5"/>
              </p:cNvCxnSpPr>
              <p:nvPr/>
            </p:nvCxnSpPr>
            <p:spPr>
              <a:xfrm flipH="1" flipV="1">
                <a:off x="2813029" y="4208790"/>
                <a:ext cx="256597" cy="35909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8822332-F074-0F40-8AC6-72D50606BAB7}"/>
                  </a:ext>
                </a:extLst>
              </p:cNvPr>
              <p:cNvCxnSpPr>
                <a:stCxn id="6" idx="7"/>
              </p:cNvCxnSpPr>
              <p:nvPr/>
            </p:nvCxnSpPr>
            <p:spPr>
              <a:xfrm flipV="1">
                <a:off x="2813029" y="3460236"/>
                <a:ext cx="256596" cy="12843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9F297C7-85DE-5949-875D-DF93CD6251F1}"/>
                  </a:ext>
                </a:extLst>
              </p:cNvPr>
              <p:cNvCxnSpPr>
                <a:cxnSpLocks/>
                <a:endCxn id="13" idx="5"/>
              </p:cNvCxnSpPr>
              <p:nvPr/>
            </p:nvCxnSpPr>
            <p:spPr>
              <a:xfrm flipH="1" flipV="1">
                <a:off x="2383219" y="5342641"/>
                <a:ext cx="118988" cy="16647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E5D7506-01D8-3A45-99F9-CA3AB2124DF6}"/>
                  </a:ext>
                </a:extLst>
              </p:cNvPr>
              <p:cNvCxnSpPr>
                <a:cxnSpLocks/>
                <a:endCxn id="13" idx="3"/>
              </p:cNvCxnSpPr>
              <p:nvPr/>
            </p:nvCxnSpPr>
            <p:spPr>
              <a:xfrm flipV="1">
                <a:off x="2134670" y="5342641"/>
                <a:ext cx="41759" cy="15778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3C3D853-EE68-DD4E-BEEB-7C2A947519E3}"/>
                  </a:ext>
                </a:extLst>
              </p:cNvPr>
              <p:cNvCxnSpPr>
                <a:stCxn id="13" idx="0"/>
                <a:endCxn id="8" idx="5"/>
              </p:cNvCxnSpPr>
              <p:nvPr/>
            </p:nvCxnSpPr>
            <p:spPr>
              <a:xfrm flipH="1" flipV="1">
                <a:off x="2196976" y="4871318"/>
                <a:ext cx="82848" cy="20346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AF50B82-5EFC-8A4A-BBFA-B63812DCD1AA}"/>
                  </a:ext>
                </a:extLst>
              </p:cNvPr>
              <p:cNvCxnSpPr>
                <a:cxnSpLocks/>
                <a:endCxn id="19" idx="5"/>
              </p:cNvCxnSpPr>
              <p:nvPr/>
            </p:nvCxnSpPr>
            <p:spPr>
              <a:xfrm flipH="1" flipV="1">
                <a:off x="1451555" y="5645258"/>
                <a:ext cx="171297" cy="14646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83B1401-625A-CE4C-A416-6991F7284A70}"/>
                  </a:ext>
                </a:extLst>
              </p:cNvPr>
              <p:cNvCxnSpPr>
                <a:cxnSpLocks/>
                <a:endCxn id="19" idx="3"/>
              </p:cNvCxnSpPr>
              <p:nvPr/>
            </p:nvCxnSpPr>
            <p:spPr>
              <a:xfrm flipV="1">
                <a:off x="1248029" y="5645258"/>
                <a:ext cx="102343" cy="1423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CA33E2D-BAEF-7D46-B5B3-171049CC87B0}"/>
                  </a:ext>
                </a:extLst>
              </p:cNvPr>
              <p:cNvCxnSpPr>
                <a:cxnSpLocks/>
                <a:endCxn id="18" idx="5"/>
              </p:cNvCxnSpPr>
              <p:nvPr/>
            </p:nvCxnSpPr>
            <p:spPr>
              <a:xfrm flipH="1" flipV="1">
                <a:off x="584520" y="5645258"/>
                <a:ext cx="135334" cy="1423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253C4F8-32E7-E945-8057-FC2F8606DAED}"/>
                  </a:ext>
                </a:extLst>
              </p:cNvPr>
              <p:cNvCxnSpPr>
                <a:stCxn id="20" idx="0"/>
                <a:endCxn id="18" idx="3"/>
              </p:cNvCxnSpPr>
              <p:nvPr/>
            </p:nvCxnSpPr>
            <p:spPr>
              <a:xfrm flipV="1">
                <a:off x="310595" y="5645258"/>
                <a:ext cx="172742" cy="13992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16C5386-9EA5-CA4E-BA73-832C347A014A}"/>
                  </a:ext>
                </a:extLst>
              </p:cNvPr>
              <p:cNvCxnSpPr>
                <a:stCxn id="18" idx="7"/>
                <a:endCxn id="12" idx="3"/>
              </p:cNvCxnSpPr>
              <p:nvPr/>
            </p:nvCxnSpPr>
            <p:spPr>
              <a:xfrm flipV="1">
                <a:off x="584520" y="5329234"/>
                <a:ext cx="315037" cy="1881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EB5CC61-BE8C-F241-9DA6-1F722C494190}"/>
                  </a:ext>
                </a:extLst>
              </p:cNvPr>
              <p:cNvCxnSpPr>
                <a:cxnSpLocks/>
                <a:stCxn id="19" idx="1"/>
                <a:endCxn id="12" idx="5"/>
              </p:cNvCxnSpPr>
              <p:nvPr/>
            </p:nvCxnSpPr>
            <p:spPr>
              <a:xfrm flipH="1" flipV="1">
                <a:off x="1106347" y="5329234"/>
                <a:ext cx="244025" cy="1881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73C9A14-8F61-3E45-A9FC-C7EF17E8AC80}"/>
                  </a:ext>
                </a:extLst>
              </p:cNvPr>
              <p:cNvCxnSpPr>
                <a:cxnSpLocks/>
                <a:stCxn id="12" idx="7"/>
                <a:endCxn id="8" idx="3"/>
              </p:cNvCxnSpPr>
              <p:nvPr/>
            </p:nvCxnSpPr>
            <p:spPr>
              <a:xfrm flipV="1">
                <a:off x="1106347" y="4871318"/>
                <a:ext cx="650838" cy="23601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B33DF0B-7250-874B-A98F-66D740260E9A}"/>
                  </a:ext>
                </a:extLst>
              </p:cNvPr>
              <p:cNvCxnSpPr>
                <a:cxnSpLocks/>
                <a:stCxn id="8" idx="0"/>
                <a:endCxn id="6" idx="3"/>
              </p:cNvCxnSpPr>
              <p:nvPr/>
            </p:nvCxnSpPr>
            <p:spPr>
              <a:xfrm flipV="1">
                <a:off x="1977081" y="4208790"/>
                <a:ext cx="218495" cy="12843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0EB66DC-31CC-5A46-8851-FAE424BCAEC5}"/>
                    </a:ext>
                  </a:extLst>
                </p:cNvPr>
                <p:cNvSpPr txBox="1"/>
                <p:nvPr/>
              </p:nvSpPr>
              <p:spPr>
                <a:xfrm>
                  <a:off x="1358875" y="5878188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0EB66DC-31CC-5A46-8851-FAE424BCA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75" y="5878188"/>
                  <a:ext cx="296563" cy="328739"/>
                </a:xfrm>
                <a:prstGeom prst="rect">
                  <a:avLst/>
                </a:prstGeom>
                <a:blipFill>
                  <a:blip r:embed="rId4"/>
                  <a:stretch>
                    <a:fillRect l="-8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7821809-BE48-0143-B187-EDF0301FC96A}"/>
                    </a:ext>
                  </a:extLst>
                </p:cNvPr>
                <p:cNvSpPr txBox="1"/>
                <p:nvPr/>
              </p:nvSpPr>
              <p:spPr>
                <a:xfrm>
                  <a:off x="1892827" y="5873892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7821809-BE48-0143-B187-EDF0301FC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2827" y="5873892"/>
                  <a:ext cx="296563" cy="328739"/>
                </a:xfrm>
                <a:prstGeom prst="rect">
                  <a:avLst/>
                </a:prstGeom>
                <a:blipFill>
                  <a:blip r:embed="rId5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9F5C056-8BFC-D544-8B6D-A849F1FFEA3F}"/>
                    </a:ext>
                  </a:extLst>
                </p:cNvPr>
                <p:cNvSpPr txBox="1"/>
                <p:nvPr/>
              </p:nvSpPr>
              <p:spPr>
                <a:xfrm>
                  <a:off x="2307121" y="5878188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9F5C056-8BFC-D544-8B6D-A849F1FFEA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7121" y="5878188"/>
                  <a:ext cx="296563" cy="328739"/>
                </a:xfrm>
                <a:prstGeom prst="rect">
                  <a:avLst/>
                </a:prstGeom>
                <a:blipFill>
                  <a:blip r:embed="rId6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6E18BB3-B960-8843-BB30-F76AAB6F467B}"/>
                    </a:ext>
                  </a:extLst>
                </p:cNvPr>
                <p:cNvSpPr txBox="1"/>
                <p:nvPr/>
              </p:nvSpPr>
              <p:spPr>
                <a:xfrm>
                  <a:off x="2751402" y="5599993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6E18BB3-B960-8843-BB30-F76AAB6F46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1402" y="5599993"/>
                  <a:ext cx="296563" cy="328739"/>
                </a:xfrm>
                <a:prstGeom prst="rect">
                  <a:avLst/>
                </a:prstGeom>
                <a:blipFill>
                  <a:blip r:embed="rId7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817BF33-CC05-5B48-87FB-450C77EF416F}"/>
                    </a:ext>
                  </a:extLst>
                </p:cNvPr>
                <p:cNvSpPr txBox="1"/>
                <p:nvPr/>
              </p:nvSpPr>
              <p:spPr>
                <a:xfrm>
                  <a:off x="3170017" y="5599992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817BF33-CC05-5B48-87FB-450C77EF41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0017" y="5599992"/>
                  <a:ext cx="296563" cy="328739"/>
                </a:xfrm>
                <a:prstGeom prst="rect">
                  <a:avLst/>
                </a:prstGeom>
                <a:blipFill>
                  <a:blip r:embed="rId8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1745F73E-6F04-464E-A95D-8386BDE0880F}"/>
                    </a:ext>
                  </a:extLst>
                </p:cNvPr>
                <p:cNvSpPr txBox="1"/>
                <p:nvPr/>
              </p:nvSpPr>
              <p:spPr>
                <a:xfrm>
                  <a:off x="3449012" y="5147879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1745F73E-6F04-464E-A95D-8386BDE08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9012" y="5147879"/>
                  <a:ext cx="296563" cy="328739"/>
                </a:xfrm>
                <a:prstGeom prst="rect">
                  <a:avLst/>
                </a:prstGeom>
                <a:blipFill>
                  <a:blip r:embed="rId9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7B6AD21-2729-6D4C-A51D-584D84CF85B7}"/>
                    </a:ext>
                  </a:extLst>
                </p:cNvPr>
                <p:cNvSpPr txBox="1"/>
                <p:nvPr/>
              </p:nvSpPr>
              <p:spPr>
                <a:xfrm>
                  <a:off x="3810392" y="5586929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7B6AD21-2729-6D4C-A51D-584D84CF85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392" y="5586929"/>
                  <a:ext cx="296563" cy="328739"/>
                </a:xfrm>
                <a:prstGeom prst="rect">
                  <a:avLst/>
                </a:prstGeom>
                <a:blipFill>
                  <a:blip r:embed="rId10"/>
                  <a:stretch>
                    <a:fillRect l="-125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D00B358-A017-6741-B7AA-5707D72A8E1D}"/>
                    </a:ext>
                  </a:extLst>
                </p:cNvPr>
                <p:cNvSpPr txBox="1"/>
                <p:nvPr/>
              </p:nvSpPr>
              <p:spPr>
                <a:xfrm>
                  <a:off x="4261461" y="5577341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D00B358-A017-6741-B7AA-5707D72A8E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1461" y="5577341"/>
                  <a:ext cx="296563" cy="328739"/>
                </a:xfrm>
                <a:prstGeom prst="rect">
                  <a:avLst/>
                </a:prstGeom>
                <a:blipFill>
                  <a:blip r:embed="rId11"/>
                  <a:stretch>
                    <a:fillRect l="-16667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56AAE59-E00E-C846-BE58-F002495B15AD}"/>
                    </a:ext>
                  </a:extLst>
                </p:cNvPr>
                <p:cNvSpPr txBox="1"/>
                <p:nvPr/>
              </p:nvSpPr>
              <p:spPr>
                <a:xfrm>
                  <a:off x="4708442" y="5575666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56AAE59-E00E-C846-BE58-F002495B15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8442" y="5575666"/>
                  <a:ext cx="296563" cy="328739"/>
                </a:xfrm>
                <a:prstGeom prst="rect">
                  <a:avLst/>
                </a:prstGeom>
                <a:blipFill>
                  <a:blip r:embed="rId12"/>
                  <a:stretch>
                    <a:fillRect l="-12000" r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B751F42-7E78-DD48-8EC3-51CFD57AFE2B}"/>
                    </a:ext>
                  </a:extLst>
                </p:cNvPr>
                <p:cNvSpPr txBox="1"/>
                <p:nvPr/>
              </p:nvSpPr>
              <p:spPr>
                <a:xfrm>
                  <a:off x="5131382" y="5573991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B751F42-7E78-DD48-8EC3-51CFD57AFE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382" y="5573991"/>
                  <a:ext cx="296563" cy="328739"/>
                </a:xfrm>
                <a:prstGeom prst="rect">
                  <a:avLst/>
                </a:prstGeom>
                <a:blipFill>
                  <a:blip r:embed="rId13"/>
                  <a:stretch>
                    <a:fillRect l="-8000" r="-16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A716C0D-BE49-9E49-9A46-BA8CC1919FAA}"/>
                    </a:ext>
                  </a:extLst>
                </p:cNvPr>
                <p:cNvSpPr txBox="1"/>
                <p:nvPr/>
              </p:nvSpPr>
              <p:spPr>
                <a:xfrm>
                  <a:off x="5461070" y="5147879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A716C0D-BE49-9E49-9A46-BA8CC1919F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1070" y="5147879"/>
                  <a:ext cx="296563" cy="328739"/>
                </a:xfrm>
                <a:prstGeom prst="rect">
                  <a:avLst/>
                </a:prstGeom>
                <a:blipFill>
                  <a:blip r:embed="rId14"/>
                  <a:stretch>
                    <a:fillRect l="-8000" r="-16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0FB8BD-7F09-4448-B3AD-5D804441340C}"/>
                    </a:ext>
                  </a:extLst>
                </p:cNvPr>
                <p:cNvSpPr txBox="1"/>
                <p:nvPr/>
              </p:nvSpPr>
              <p:spPr>
                <a:xfrm>
                  <a:off x="5924090" y="5552722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0FB8BD-7F09-4448-B3AD-5D8044413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4090" y="5552722"/>
                  <a:ext cx="296563" cy="328739"/>
                </a:xfrm>
                <a:prstGeom prst="rect">
                  <a:avLst/>
                </a:prstGeom>
                <a:blipFill>
                  <a:blip r:embed="rId15"/>
                  <a:stretch>
                    <a:fillRect l="-7692" r="-11538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738242B-A460-E145-B4E6-1FC25E49B3D9}"/>
                    </a:ext>
                  </a:extLst>
                </p:cNvPr>
                <p:cNvSpPr txBox="1"/>
                <p:nvPr/>
              </p:nvSpPr>
              <p:spPr>
                <a:xfrm>
                  <a:off x="6359309" y="5547774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738242B-A460-E145-B4E6-1FC25E49B3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309" y="5547774"/>
                  <a:ext cx="296563" cy="328739"/>
                </a:xfrm>
                <a:prstGeom prst="rect">
                  <a:avLst/>
                </a:prstGeom>
                <a:blipFill>
                  <a:blip r:embed="rId16"/>
                  <a:stretch>
                    <a:fillRect l="-12000" r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9DA951E-92C9-364A-AAF6-92AC05C1C587}"/>
                    </a:ext>
                  </a:extLst>
                </p:cNvPr>
                <p:cNvSpPr txBox="1"/>
                <p:nvPr/>
              </p:nvSpPr>
              <p:spPr>
                <a:xfrm>
                  <a:off x="6889517" y="5534734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9DA951E-92C9-364A-AAF6-92AC05C1C5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9517" y="5534734"/>
                  <a:ext cx="296563" cy="328739"/>
                </a:xfrm>
                <a:prstGeom prst="rect">
                  <a:avLst/>
                </a:prstGeom>
                <a:blipFill>
                  <a:blip r:embed="rId17"/>
                  <a:stretch>
                    <a:fillRect l="-7692" r="-11538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FF4A624-6131-A446-9BFD-FC43DB2B6ED1}"/>
                    </a:ext>
                  </a:extLst>
                </p:cNvPr>
                <p:cNvSpPr txBox="1"/>
                <p:nvPr/>
              </p:nvSpPr>
              <p:spPr>
                <a:xfrm>
                  <a:off x="7355456" y="5526527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FF4A624-6131-A446-9BFD-FC43DB2B6E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5456" y="5526527"/>
                  <a:ext cx="296563" cy="328739"/>
                </a:xfrm>
                <a:prstGeom prst="rect">
                  <a:avLst/>
                </a:prstGeom>
                <a:blipFill>
                  <a:blip r:embed="rId18"/>
                  <a:stretch>
                    <a:fillRect l="-7692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2893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961D3-9D86-3C49-9C64-CC9E83E1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Centre Stamp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426AA-7BA3-7944-B0AD-B30788C7B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Gonzalez [28] cluster approximation algorithm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4B5ECA-7BC8-274A-B42B-6325704D3E1B}"/>
              </a:ext>
            </a:extLst>
          </p:cNvPr>
          <p:cNvSpPr/>
          <p:nvPr/>
        </p:nvSpPr>
        <p:spPr>
          <a:xfrm>
            <a:off x="4915960" y="2681003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8DDF09-6465-E24A-9A25-AEEA0F0C2918}"/>
              </a:ext>
            </a:extLst>
          </p:cNvPr>
          <p:cNvSpPr/>
          <p:nvPr/>
        </p:nvSpPr>
        <p:spPr>
          <a:xfrm>
            <a:off x="3867427" y="4458489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C7B7EE-57E1-C945-9DDE-A88F0ADA0D70}"/>
              </a:ext>
            </a:extLst>
          </p:cNvPr>
          <p:cNvSpPr/>
          <p:nvPr/>
        </p:nvSpPr>
        <p:spPr>
          <a:xfrm>
            <a:off x="4780968" y="2970187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8B69B3B-F650-1648-91C9-D84120671DEB}"/>
              </a:ext>
            </a:extLst>
          </p:cNvPr>
          <p:cNvSpPr/>
          <p:nvPr/>
        </p:nvSpPr>
        <p:spPr>
          <a:xfrm>
            <a:off x="2997480" y="3300282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B71F33-CEB3-E446-91AE-49954C0D810E}"/>
              </a:ext>
            </a:extLst>
          </p:cNvPr>
          <p:cNvSpPr/>
          <p:nvPr/>
        </p:nvSpPr>
        <p:spPr>
          <a:xfrm>
            <a:off x="3572076" y="4048005"/>
            <a:ext cx="171193" cy="1921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051BB3-AC22-9A4C-81AB-676A98A662F8}"/>
              </a:ext>
            </a:extLst>
          </p:cNvPr>
          <p:cNvSpPr/>
          <p:nvPr/>
        </p:nvSpPr>
        <p:spPr>
          <a:xfrm>
            <a:off x="2826287" y="3852162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811590-756E-C04F-AF00-125B0A9B9BDC}"/>
              </a:ext>
            </a:extLst>
          </p:cNvPr>
          <p:cNvSpPr/>
          <p:nvPr/>
        </p:nvSpPr>
        <p:spPr>
          <a:xfrm>
            <a:off x="5397748" y="3416582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F516D5-C063-F34B-955D-3009CA38ACDE}"/>
              </a:ext>
            </a:extLst>
          </p:cNvPr>
          <p:cNvSpPr/>
          <p:nvPr/>
        </p:nvSpPr>
        <p:spPr>
          <a:xfrm>
            <a:off x="3337673" y="3086183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B7248-6711-5346-B5C2-FA8CD9DE7F41}"/>
              </a:ext>
            </a:extLst>
          </p:cNvPr>
          <p:cNvSpPr/>
          <p:nvPr/>
        </p:nvSpPr>
        <p:spPr>
          <a:xfrm>
            <a:off x="5325853" y="2953937"/>
            <a:ext cx="171193" cy="192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2151C5-839A-C347-BDCC-3D31AC0BF62D}"/>
              </a:ext>
            </a:extLst>
          </p:cNvPr>
          <p:cNvSpPr/>
          <p:nvPr/>
        </p:nvSpPr>
        <p:spPr>
          <a:xfrm>
            <a:off x="3648799" y="5017335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5390B6-7B1C-CC42-99A5-5FB01AFE6C4C}"/>
              </a:ext>
            </a:extLst>
          </p:cNvPr>
          <p:cNvSpPr/>
          <p:nvPr/>
        </p:nvSpPr>
        <p:spPr>
          <a:xfrm>
            <a:off x="3044443" y="4347309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2C62F6-C81E-A947-B2ED-5FAF9FB581DD}"/>
              </a:ext>
            </a:extLst>
          </p:cNvPr>
          <p:cNvSpPr/>
          <p:nvPr/>
        </p:nvSpPr>
        <p:spPr>
          <a:xfrm>
            <a:off x="3203192" y="3638772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13C96D-B590-1244-9664-78CCE002A8BD}"/>
              </a:ext>
            </a:extLst>
          </p:cNvPr>
          <p:cNvSpPr/>
          <p:nvPr/>
        </p:nvSpPr>
        <p:spPr>
          <a:xfrm>
            <a:off x="4038620" y="4921274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4FBEEE-0728-8A44-BF96-13FF7F9CCDBA}"/>
              </a:ext>
            </a:extLst>
          </p:cNvPr>
          <p:cNvSpPr/>
          <p:nvPr/>
        </p:nvSpPr>
        <p:spPr>
          <a:xfrm>
            <a:off x="3880058" y="5443183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FCF6D02-F823-2C4D-967C-CEF4A2099D12}"/>
              </a:ext>
            </a:extLst>
          </p:cNvPr>
          <p:cNvSpPr/>
          <p:nvPr/>
        </p:nvSpPr>
        <p:spPr>
          <a:xfrm>
            <a:off x="5350272" y="4127799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7148D2-02C6-D14F-97A0-D62FA5A13E39}"/>
              </a:ext>
            </a:extLst>
          </p:cNvPr>
          <p:cNvSpPr/>
          <p:nvPr/>
        </p:nvSpPr>
        <p:spPr>
          <a:xfrm>
            <a:off x="3336788" y="3403990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64FBC5B-EEAA-E343-94F6-399CCA2D478C}"/>
              </a:ext>
            </a:extLst>
          </p:cNvPr>
          <p:cNvSpPr/>
          <p:nvPr/>
        </p:nvSpPr>
        <p:spPr>
          <a:xfrm>
            <a:off x="3517792" y="4400294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22ABAC-849F-8042-8BD8-62F3DA5BF9D8}"/>
              </a:ext>
            </a:extLst>
          </p:cNvPr>
          <p:cNvSpPr/>
          <p:nvPr/>
        </p:nvSpPr>
        <p:spPr>
          <a:xfrm>
            <a:off x="3626832" y="3617824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2AAF555-B9DF-624D-82B8-6E959B8DDD37}"/>
              </a:ext>
            </a:extLst>
          </p:cNvPr>
          <p:cNvSpPr/>
          <p:nvPr/>
        </p:nvSpPr>
        <p:spPr>
          <a:xfrm>
            <a:off x="5087153" y="3581386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7E7749-0B27-8742-9C06-033DC7E43089}"/>
              </a:ext>
            </a:extLst>
          </p:cNvPr>
          <p:cNvSpPr/>
          <p:nvPr/>
        </p:nvSpPr>
        <p:spPr>
          <a:xfrm>
            <a:off x="1690888" y="2157984"/>
            <a:ext cx="4051544" cy="3888275"/>
          </a:xfrm>
          <a:prstGeom prst="ellipse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C9E0B3-2B00-B643-BB84-5A71E7ADE50F}"/>
              </a:ext>
            </a:extLst>
          </p:cNvPr>
          <p:cNvSpPr/>
          <p:nvPr/>
        </p:nvSpPr>
        <p:spPr>
          <a:xfrm>
            <a:off x="5323058" y="2960376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25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961D3-9D86-3C49-9C64-CC9E83E1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Centre Stamp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B51F37-0869-E34B-8732-BA687AA5C107}"/>
              </a:ext>
            </a:extLst>
          </p:cNvPr>
          <p:cNvGrpSpPr/>
          <p:nvPr/>
        </p:nvGrpSpPr>
        <p:grpSpPr>
          <a:xfrm>
            <a:off x="2211202" y="2065891"/>
            <a:ext cx="4292571" cy="3569417"/>
            <a:chOff x="2668402" y="2655171"/>
            <a:chExt cx="2453615" cy="206614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4C74321-59D3-6D4F-B09F-EA78FD26CFD1}"/>
                </a:ext>
              </a:extLst>
            </p:cNvPr>
            <p:cNvGrpSpPr/>
            <p:nvPr/>
          </p:nvGrpSpPr>
          <p:grpSpPr>
            <a:xfrm>
              <a:off x="3019982" y="3011226"/>
              <a:ext cx="1567689" cy="1710088"/>
              <a:chOff x="3832686" y="1670278"/>
              <a:chExt cx="1567689" cy="1710088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E4B5ECA-7BC8-274A-B42B-6325704D3E1B}"/>
                  </a:ext>
                </a:extLst>
              </p:cNvPr>
              <p:cNvSpPr/>
              <p:nvPr/>
            </p:nvSpPr>
            <p:spPr>
              <a:xfrm>
                <a:off x="5027134" y="1670278"/>
                <a:ext cx="97853" cy="11121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78DDF09-6465-E24A-9A25-AEEA0F0C2918}"/>
                  </a:ext>
                </a:extLst>
              </p:cNvPr>
              <p:cNvSpPr/>
              <p:nvPr/>
            </p:nvSpPr>
            <p:spPr>
              <a:xfrm>
                <a:off x="4427797" y="2699169"/>
                <a:ext cx="97853" cy="11121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C7B7EE-57E1-C945-9DDE-A88F0ADA0D70}"/>
                  </a:ext>
                </a:extLst>
              </p:cNvPr>
              <p:cNvSpPr/>
              <p:nvPr/>
            </p:nvSpPr>
            <p:spPr>
              <a:xfrm>
                <a:off x="4949973" y="1837671"/>
                <a:ext cx="97853" cy="11121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8B69B3B-F650-1648-91C9-D84120671DEB}"/>
                  </a:ext>
                </a:extLst>
              </p:cNvPr>
              <p:cNvSpPr/>
              <p:nvPr/>
            </p:nvSpPr>
            <p:spPr>
              <a:xfrm>
                <a:off x="3930539" y="2028745"/>
                <a:ext cx="97853" cy="11121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4B71F33-CEB3-E446-91AE-49954C0D810E}"/>
                  </a:ext>
                </a:extLst>
              </p:cNvPr>
              <p:cNvSpPr/>
              <p:nvPr/>
            </p:nvSpPr>
            <p:spPr>
              <a:xfrm>
                <a:off x="4258976" y="2461562"/>
                <a:ext cx="97853" cy="11121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6051BB3-AC22-9A4C-81AB-676A98A662F8}"/>
                  </a:ext>
                </a:extLst>
              </p:cNvPr>
              <p:cNvSpPr/>
              <p:nvPr/>
            </p:nvSpPr>
            <p:spPr>
              <a:xfrm>
                <a:off x="3832686" y="2348199"/>
                <a:ext cx="97853" cy="11121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6811590-756E-C04F-AF00-125B0A9B9BDC}"/>
                  </a:ext>
                </a:extLst>
              </p:cNvPr>
              <p:cNvSpPr/>
              <p:nvPr/>
            </p:nvSpPr>
            <p:spPr>
              <a:xfrm>
                <a:off x="5302522" y="2096065"/>
                <a:ext cx="97853" cy="11121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DF516D5-C063-F34B-955D-3009CA38ACDE}"/>
                  </a:ext>
                </a:extLst>
              </p:cNvPr>
              <p:cNvSpPr/>
              <p:nvPr/>
            </p:nvSpPr>
            <p:spPr>
              <a:xfrm>
                <a:off x="4124992" y="1904815"/>
                <a:ext cx="97853" cy="11121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CB7248-6711-5346-B5C2-FA8CD9DE7F41}"/>
                  </a:ext>
                </a:extLst>
              </p:cNvPr>
              <p:cNvSpPr/>
              <p:nvPr/>
            </p:nvSpPr>
            <p:spPr>
              <a:xfrm>
                <a:off x="5261427" y="1828265"/>
                <a:ext cx="97853" cy="11121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A2151C5-839A-C347-BDCC-3D31AC0BF62D}"/>
                  </a:ext>
                </a:extLst>
              </p:cNvPr>
              <p:cNvSpPr/>
              <p:nvPr/>
            </p:nvSpPr>
            <p:spPr>
              <a:xfrm>
                <a:off x="4302830" y="3022655"/>
                <a:ext cx="97853" cy="11121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5390B6-7B1C-CC42-99A5-5FB01AFE6C4C}"/>
                  </a:ext>
                </a:extLst>
              </p:cNvPr>
              <p:cNvSpPr/>
              <p:nvPr/>
            </p:nvSpPr>
            <p:spPr>
              <a:xfrm>
                <a:off x="3957383" y="2634813"/>
                <a:ext cx="97853" cy="11121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2C62F6-C81E-A947-B2ED-5FAF9FB581DD}"/>
                  </a:ext>
                </a:extLst>
              </p:cNvPr>
              <p:cNvSpPr/>
              <p:nvPr/>
            </p:nvSpPr>
            <p:spPr>
              <a:xfrm>
                <a:off x="4048123" y="2224679"/>
                <a:ext cx="97853" cy="11121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E13C96D-B590-1244-9664-78CCE002A8BD}"/>
                  </a:ext>
                </a:extLst>
              </p:cNvPr>
              <p:cNvSpPr/>
              <p:nvPr/>
            </p:nvSpPr>
            <p:spPr>
              <a:xfrm>
                <a:off x="4525650" y="2967050"/>
                <a:ext cx="97853" cy="11121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A4FBEEE-0728-8A44-BF96-13FF7F9CCDBA}"/>
                  </a:ext>
                </a:extLst>
              </p:cNvPr>
              <p:cNvSpPr/>
              <p:nvPr/>
            </p:nvSpPr>
            <p:spPr>
              <a:xfrm>
                <a:off x="4435017" y="3269155"/>
                <a:ext cx="97853" cy="11121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FCF6D02-F823-2C4D-967C-CEF4A2099D12}"/>
                  </a:ext>
                </a:extLst>
              </p:cNvPr>
              <p:cNvSpPr/>
              <p:nvPr/>
            </p:nvSpPr>
            <p:spPr>
              <a:xfrm>
                <a:off x="5275385" y="2507750"/>
                <a:ext cx="97853" cy="11121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D7148D2-02C6-D14F-97A0-D62FA5A13E39}"/>
                  </a:ext>
                </a:extLst>
              </p:cNvPr>
              <p:cNvSpPr/>
              <p:nvPr/>
            </p:nvSpPr>
            <p:spPr>
              <a:xfrm>
                <a:off x="4124486" y="2088776"/>
                <a:ext cx="97853" cy="11121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64FBC5B-EEAA-E343-94F6-399CCA2D478C}"/>
                  </a:ext>
                </a:extLst>
              </p:cNvPr>
              <p:cNvSpPr/>
              <p:nvPr/>
            </p:nvSpPr>
            <p:spPr>
              <a:xfrm>
                <a:off x="4227947" y="2665483"/>
                <a:ext cx="97853" cy="11121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922ABAC-849F-8042-8BD8-62F3DA5BF9D8}"/>
                  </a:ext>
                </a:extLst>
              </p:cNvPr>
              <p:cNvSpPr/>
              <p:nvPr/>
            </p:nvSpPr>
            <p:spPr>
              <a:xfrm>
                <a:off x="4290274" y="2212553"/>
                <a:ext cx="97853" cy="11121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2AAF555-B9DF-624D-82B8-6E959B8DDD37}"/>
                  </a:ext>
                </a:extLst>
              </p:cNvPr>
              <p:cNvSpPr/>
              <p:nvPr/>
            </p:nvSpPr>
            <p:spPr>
              <a:xfrm>
                <a:off x="5124987" y="2191461"/>
                <a:ext cx="97853" cy="11121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30485-45E2-1141-968B-6F2F8CCDC333}"/>
                </a:ext>
              </a:extLst>
            </p:cNvPr>
            <p:cNvSpPr/>
            <p:nvPr/>
          </p:nvSpPr>
          <p:spPr>
            <a:xfrm>
              <a:off x="3861824" y="2655171"/>
              <a:ext cx="1260193" cy="1258550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7E7749-0B27-8742-9C06-033DC7E43089}"/>
                </a:ext>
              </a:extLst>
            </p:cNvPr>
            <p:cNvSpPr/>
            <p:nvPr/>
          </p:nvSpPr>
          <p:spPr>
            <a:xfrm>
              <a:off x="2668402" y="3104977"/>
              <a:ext cx="1612324" cy="1581961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0858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51A2-167B-434F-8666-6BEF3F5F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12BFC-98EA-6048-AF4B-477A2EEA4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8900"/>
            <a:ext cx="4053016" cy="4767263"/>
          </a:xfrm>
        </p:spPr>
        <p:txBody>
          <a:bodyPr/>
          <a:lstStyle/>
          <a:p>
            <a:r>
              <a:rPr lang="en-US" dirty="0"/>
              <a:t>We study </a:t>
            </a:r>
            <a:r>
              <a:rPr lang="en-US" b="1" dirty="0"/>
              <a:t>data structures </a:t>
            </a:r>
            <a:r>
              <a:rPr lang="en-US" dirty="0"/>
              <a:t>that support </a:t>
            </a:r>
            <a:r>
              <a:rPr lang="en-US" b="1" dirty="0"/>
              <a:t>movement</a:t>
            </a:r>
            <a:r>
              <a:rPr lang="en-US" dirty="0"/>
              <a:t> queries</a:t>
            </a:r>
          </a:p>
          <a:p>
            <a:r>
              <a:rPr lang="en-US" dirty="0"/>
              <a:t>More specifically:</a:t>
            </a:r>
          </a:p>
          <a:p>
            <a:pPr lvl="1"/>
            <a:r>
              <a:rPr lang="en-US" dirty="0"/>
              <a:t>Trajectories - the path an object takes as it moves through space &amp; time</a:t>
            </a:r>
          </a:p>
          <a:p>
            <a:pPr lvl="1"/>
            <a:r>
              <a:rPr lang="en-US" dirty="0"/>
              <a:t>NN, </a:t>
            </a:r>
            <a:r>
              <a:rPr lang="en-US" dirty="0" err="1"/>
              <a:t>kNN</a:t>
            </a:r>
            <a:r>
              <a:rPr lang="en-US" dirty="0"/>
              <a:t>, and RNN queries</a:t>
            </a:r>
          </a:p>
          <a:p>
            <a:pPr lvl="1"/>
            <a:r>
              <a:rPr lang="en-US" dirty="0"/>
              <a:t>Use the Fréchet distance</a:t>
            </a:r>
          </a:p>
          <a:p>
            <a:pPr lvl="2"/>
            <a:r>
              <a:rPr lang="en-US" dirty="0"/>
              <a:t>Provides natural distance between two trajectories</a:t>
            </a:r>
          </a:p>
          <a:p>
            <a:pPr lvl="2"/>
            <a:r>
              <a:rPr lang="en-US" dirty="0"/>
              <a:t>But! It’s slow – </a:t>
            </a:r>
            <a:r>
              <a:rPr lang="en-US" sz="2400" b="1" dirty="0">
                <a:solidFill>
                  <a:srgbClr val="FF0000"/>
                </a:solidFill>
              </a:rPr>
              <a:t>quadratic</a:t>
            </a:r>
            <a:r>
              <a:rPr lang="en-US" dirty="0"/>
              <a:t> runtime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3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7EBE4-E031-8945-B77B-BDCA28DC9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619" y="1421111"/>
            <a:ext cx="4490081" cy="35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0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961D3-9D86-3C49-9C64-CC9E83E1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1143000"/>
          </a:xfrm>
        </p:spPr>
        <p:txBody>
          <a:bodyPr/>
          <a:lstStyle/>
          <a:p>
            <a:r>
              <a:rPr lang="en-US" dirty="0"/>
              <a:t>Cluster Centre Stamp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4B5ECA-7BC8-274A-B42B-6325704D3E1B}"/>
              </a:ext>
            </a:extLst>
          </p:cNvPr>
          <p:cNvSpPr/>
          <p:nvPr/>
        </p:nvSpPr>
        <p:spPr>
          <a:xfrm>
            <a:off x="4915960" y="2681003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8DDF09-6465-E24A-9A25-AEEA0F0C2918}"/>
              </a:ext>
            </a:extLst>
          </p:cNvPr>
          <p:cNvSpPr/>
          <p:nvPr/>
        </p:nvSpPr>
        <p:spPr>
          <a:xfrm>
            <a:off x="3867427" y="4458489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C7B7EE-57E1-C945-9DDE-A88F0ADA0D70}"/>
              </a:ext>
            </a:extLst>
          </p:cNvPr>
          <p:cNvSpPr/>
          <p:nvPr/>
        </p:nvSpPr>
        <p:spPr>
          <a:xfrm>
            <a:off x="4780968" y="2970187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8B69B3B-F650-1648-91C9-D84120671DEB}"/>
              </a:ext>
            </a:extLst>
          </p:cNvPr>
          <p:cNvSpPr/>
          <p:nvPr/>
        </p:nvSpPr>
        <p:spPr>
          <a:xfrm>
            <a:off x="2997480" y="3300282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B71F33-CEB3-E446-91AE-49954C0D810E}"/>
              </a:ext>
            </a:extLst>
          </p:cNvPr>
          <p:cNvSpPr/>
          <p:nvPr/>
        </p:nvSpPr>
        <p:spPr>
          <a:xfrm>
            <a:off x="3572076" y="4048005"/>
            <a:ext cx="171193" cy="1921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051BB3-AC22-9A4C-81AB-676A98A662F8}"/>
              </a:ext>
            </a:extLst>
          </p:cNvPr>
          <p:cNvSpPr/>
          <p:nvPr/>
        </p:nvSpPr>
        <p:spPr>
          <a:xfrm>
            <a:off x="2826287" y="3852162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811590-756E-C04F-AF00-125B0A9B9BDC}"/>
              </a:ext>
            </a:extLst>
          </p:cNvPr>
          <p:cNvSpPr/>
          <p:nvPr/>
        </p:nvSpPr>
        <p:spPr>
          <a:xfrm>
            <a:off x="5397748" y="3416582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F516D5-C063-F34B-955D-3009CA38ACDE}"/>
              </a:ext>
            </a:extLst>
          </p:cNvPr>
          <p:cNvSpPr/>
          <p:nvPr/>
        </p:nvSpPr>
        <p:spPr>
          <a:xfrm>
            <a:off x="3337673" y="3086183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B7248-6711-5346-B5C2-FA8CD9DE7F41}"/>
              </a:ext>
            </a:extLst>
          </p:cNvPr>
          <p:cNvSpPr/>
          <p:nvPr/>
        </p:nvSpPr>
        <p:spPr>
          <a:xfrm>
            <a:off x="5325853" y="2953937"/>
            <a:ext cx="171193" cy="192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2151C5-839A-C347-BDCC-3D31AC0BF62D}"/>
              </a:ext>
            </a:extLst>
          </p:cNvPr>
          <p:cNvSpPr/>
          <p:nvPr/>
        </p:nvSpPr>
        <p:spPr>
          <a:xfrm>
            <a:off x="3648799" y="5017335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5390B6-7B1C-CC42-99A5-5FB01AFE6C4C}"/>
              </a:ext>
            </a:extLst>
          </p:cNvPr>
          <p:cNvSpPr/>
          <p:nvPr/>
        </p:nvSpPr>
        <p:spPr>
          <a:xfrm>
            <a:off x="3044443" y="4347309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2C62F6-C81E-A947-B2ED-5FAF9FB581DD}"/>
              </a:ext>
            </a:extLst>
          </p:cNvPr>
          <p:cNvSpPr/>
          <p:nvPr/>
        </p:nvSpPr>
        <p:spPr>
          <a:xfrm>
            <a:off x="3203192" y="3638772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13C96D-B590-1244-9664-78CCE002A8BD}"/>
              </a:ext>
            </a:extLst>
          </p:cNvPr>
          <p:cNvSpPr/>
          <p:nvPr/>
        </p:nvSpPr>
        <p:spPr>
          <a:xfrm>
            <a:off x="4038620" y="4921274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4FBEEE-0728-8A44-BF96-13FF7F9CCDBA}"/>
              </a:ext>
            </a:extLst>
          </p:cNvPr>
          <p:cNvSpPr/>
          <p:nvPr/>
        </p:nvSpPr>
        <p:spPr>
          <a:xfrm>
            <a:off x="3880058" y="5443183"/>
            <a:ext cx="171193" cy="1921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E64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FCF6D02-F823-2C4D-967C-CEF4A2099D12}"/>
              </a:ext>
            </a:extLst>
          </p:cNvPr>
          <p:cNvSpPr/>
          <p:nvPr/>
        </p:nvSpPr>
        <p:spPr>
          <a:xfrm>
            <a:off x="5350272" y="4127799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7148D2-02C6-D14F-97A0-D62FA5A13E39}"/>
              </a:ext>
            </a:extLst>
          </p:cNvPr>
          <p:cNvSpPr/>
          <p:nvPr/>
        </p:nvSpPr>
        <p:spPr>
          <a:xfrm>
            <a:off x="3336788" y="3403990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64FBC5B-EEAA-E343-94F6-399CCA2D478C}"/>
              </a:ext>
            </a:extLst>
          </p:cNvPr>
          <p:cNvSpPr/>
          <p:nvPr/>
        </p:nvSpPr>
        <p:spPr>
          <a:xfrm>
            <a:off x="3517792" y="4400294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22ABAC-849F-8042-8BD8-62F3DA5BF9D8}"/>
              </a:ext>
            </a:extLst>
          </p:cNvPr>
          <p:cNvSpPr/>
          <p:nvPr/>
        </p:nvSpPr>
        <p:spPr>
          <a:xfrm>
            <a:off x="3626832" y="3617824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2AAF555-B9DF-624D-82B8-6E959B8DDD37}"/>
              </a:ext>
            </a:extLst>
          </p:cNvPr>
          <p:cNvSpPr/>
          <p:nvPr/>
        </p:nvSpPr>
        <p:spPr>
          <a:xfrm>
            <a:off x="5087153" y="3581386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2830485-45E2-1141-968B-6F2F8CCDC333}"/>
              </a:ext>
            </a:extLst>
          </p:cNvPr>
          <p:cNvSpPr/>
          <p:nvPr/>
        </p:nvSpPr>
        <p:spPr>
          <a:xfrm>
            <a:off x="4299080" y="2065891"/>
            <a:ext cx="2204693" cy="2174240"/>
          </a:xfrm>
          <a:prstGeom prst="ellipse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7E7749-0B27-8742-9C06-033DC7E43089}"/>
              </a:ext>
            </a:extLst>
          </p:cNvPr>
          <p:cNvSpPr/>
          <p:nvPr/>
        </p:nvSpPr>
        <p:spPr>
          <a:xfrm>
            <a:off x="2658359" y="3162313"/>
            <a:ext cx="1913641" cy="1870388"/>
          </a:xfrm>
          <a:prstGeom prst="ellipse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117FD5B-1041-CB4E-916F-4BEE66108D5C}"/>
              </a:ext>
            </a:extLst>
          </p:cNvPr>
          <p:cNvSpPr/>
          <p:nvPr/>
        </p:nvSpPr>
        <p:spPr>
          <a:xfrm>
            <a:off x="3431004" y="5007655"/>
            <a:ext cx="1069299" cy="1057302"/>
          </a:xfrm>
          <a:prstGeom prst="ellipse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36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961D3-9D86-3C49-9C64-CC9E83E1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1143000"/>
          </a:xfrm>
        </p:spPr>
        <p:txBody>
          <a:bodyPr/>
          <a:lstStyle/>
          <a:p>
            <a:r>
              <a:rPr lang="en-US" dirty="0"/>
              <a:t>Cluster Centre Stamp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4B5ECA-7BC8-274A-B42B-6325704D3E1B}"/>
              </a:ext>
            </a:extLst>
          </p:cNvPr>
          <p:cNvSpPr/>
          <p:nvPr/>
        </p:nvSpPr>
        <p:spPr>
          <a:xfrm>
            <a:off x="4915960" y="2681003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8DDF09-6465-E24A-9A25-AEEA0F0C2918}"/>
              </a:ext>
            </a:extLst>
          </p:cNvPr>
          <p:cNvSpPr/>
          <p:nvPr/>
        </p:nvSpPr>
        <p:spPr>
          <a:xfrm>
            <a:off x="3867427" y="4458489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C7B7EE-57E1-C945-9DDE-A88F0ADA0D70}"/>
              </a:ext>
            </a:extLst>
          </p:cNvPr>
          <p:cNvSpPr/>
          <p:nvPr/>
        </p:nvSpPr>
        <p:spPr>
          <a:xfrm>
            <a:off x="4780968" y="2970187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8B69B3B-F650-1648-91C9-D84120671DEB}"/>
              </a:ext>
            </a:extLst>
          </p:cNvPr>
          <p:cNvSpPr/>
          <p:nvPr/>
        </p:nvSpPr>
        <p:spPr>
          <a:xfrm>
            <a:off x="2997480" y="3300282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B71F33-CEB3-E446-91AE-49954C0D810E}"/>
              </a:ext>
            </a:extLst>
          </p:cNvPr>
          <p:cNvSpPr/>
          <p:nvPr/>
        </p:nvSpPr>
        <p:spPr>
          <a:xfrm>
            <a:off x="3572076" y="4048005"/>
            <a:ext cx="171193" cy="1921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051BB3-AC22-9A4C-81AB-676A98A662F8}"/>
              </a:ext>
            </a:extLst>
          </p:cNvPr>
          <p:cNvSpPr/>
          <p:nvPr/>
        </p:nvSpPr>
        <p:spPr>
          <a:xfrm>
            <a:off x="2826287" y="3852162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811590-756E-C04F-AF00-125B0A9B9BDC}"/>
              </a:ext>
            </a:extLst>
          </p:cNvPr>
          <p:cNvSpPr/>
          <p:nvPr/>
        </p:nvSpPr>
        <p:spPr>
          <a:xfrm>
            <a:off x="5397748" y="3416582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F516D5-C063-F34B-955D-3009CA38ACDE}"/>
              </a:ext>
            </a:extLst>
          </p:cNvPr>
          <p:cNvSpPr/>
          <p:nvPr/>
        </p:nvSpPr>
        <p:spPr>
          <a:xfrm>
            <a:off x="3337673" y="3086183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CB7248-6711-5346-B5C2-FA8CD9DE7F41}"/>
              </a:ext>
            </a:extLst>
          </p:cNvPr>
          <p:cNvSpPr/>
          <p:nvPr/>
        </p:nvSpPr>
        <p:spPr>
          <a:xfrm>
            <a:off x="5325853" y="2953937"/>
            <a:ext cx="171193" cy="192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2151C5-839A-C347-BDCC-3D31AC0BF62D}"/>
              </a:ext>
            </a:extLst>
          </p:cNvPr>
          <p:cNvSpPr/>
          <p:nvPr/>
        </p:nvSpPr>
        <p:spPr>
          <a:xfrm>
            <a:off x="3648799" y="5017335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5390B6-7B1C-CC42-99A5-5FB01AFE6C4C}"/>
              </a:ext>
            </a:extLst>
          </p:cNvPr>
          <p:cNvSpPr/>
          <p:nvPr/>
        </p:nvSpPr>
        <p:spPr>
          <a:xfrm>
            <a:off x="3044443" y="4347309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2C62F6-C81E-A947-B2ED-5FAF9FB581DD}"/>
              </a:ext>
            </a:extLst>
          </p:cNvPr>
          <p:cNvSpPr/>
          <p:nvPr/>
        </p:nvSpPr>
        <p:spPr>
          <a:xfrm>
            <a:off x="3203192" y="3638772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13C96D-B590-1244-9664-78CCE002A8BD}"/>
              </a:ext>
            </a:extLst>
          </p:cNvPr>
          <p:cNvSpPr/>
          <p:nvPr/>
        </p:nvSpPr>
        <p:spPr>
          <a:xfrm>
            <a:off x="4038620" y="4921274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4FBEEE-0728-8A44-BF96-13FF7F9CCDBA}"/>
              </a:ext>
            </a:extLst>
          </p:cNvPr>
          <p:cNvSpPr/>
          <p:nvPr/>
        </p:nvSpPr>
        <p:spPr>
          <a:xfrm>
            <a:off x="3880058" y="5443183"/>
            <a:ext cx="171193" cy="1921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E64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FCF6D02-F823-2C4D-967C-CEF4A2099D12}"/>
              </a:ext>
            </a:extLst>
          </p:cNvPr>
          <p:cNvSpPr/>
          <p:nvPr/>
        </p:nvSpPr>
        <p:spPr>
          <a:xfrm>
            <a:off x="5350272" y="4127799"/>
            <a:ext cx="171193" cy="19212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7148D2-02C6-D14F-97A0-D62FA5A13E39}"/>
              </a:ext>
            </a:extLst>
          </p:cNvPr>
          <p:cNvSpPr/>
          <p:nvPr/>
        </p:nvSpPr>
        <p:spPr>
          <a:xfrm>
            <a:off x="3336788" y="3403990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64FBC5B-EEAA-E343-94F6-399CCA2D478C}"/>
              </a:ext>
            </a:extLst>
          </p:cNvPr>
          <p:cNvSpPr/>
          <p:nvPr/>
        </p:nvSpPr>
        <p:spPr>
          <a:xfrm>
            <a:off x="3517792" y="4400294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22ABAC-849F-8042-8BD8-62F3DA5BF9D8}"/>
              </a:ext>
            </a:extLst>
          </p:cNvPr>
          <p:cNvSpPr/>
          <p:nvPr/>
        </p:nvSpPr>
        <p:spPr>
          <a:xfrm>
            <a:off x="3626832" y="3617824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2AAF555-B9DF-624D-82B8-6E959B8DDD37}"/>
              </a:ext>
            </a:extLst>
          </p:cNvPr>
          <p:cNvSpPr/>
          <p:nvPr/>
        </p:nvSpPr>
        <p:spPr>
          <a:xfrm>
            <a:off x="5087153" y="3581386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2830485-45E2-1141-968B-6F2F8CCDC333}"/>
              </a:ext>
            </a:extLst>
          </p:cNvPr>
          <p:cNvSpPr/>
          <p:nvPr/>
        </p:nvSpPr>
        <p:spPr>
          <a:xfrm>
            <a:off x="4742375" y="2462813"/>
            <a:ext cx="1306165" cy="1232522"/>
          </a:xfrm>
          <a:prstGeom prst="ellipse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7E7749-0B27-8742-9C06-033DC7E43089}"/>
              </a:ext>
            </a:extLst>
          </p:cNvPr>
          <p:cNvSpPr/>
          <p:nvPr/>
        </p:nvSpPr>
        <p:spPr>
          <a:xfrm>
            <a:off x="2658359" y="3162313"/>
            <a:ext cx="1913641" cy="1870388"/>
          </a:xfrm>
          <a:prstGeom prst="ellipse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117FD5B-1041-CB4E-916F-4BEE66108D5C}"/>
              </a:ext>
            </a:extLst>
          </p:cNvPr>
          <p:cNvSpPr/>
          <p:nvPr/>
        </p:nvSpPr>
        <p:spPr>
          <a:xfrm>
            <a:off x="3431004" y="5007655"/>
            <a:ext cx="1069299" cy="1057302"/>
          </a:xfrm>
          <a:prstGeom prst="ellipse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ECA3CE4-CE0F-B042-83B9-E32535EC0E88}"/>
              </a:ext>
            </a:extLst>
          </p:cNvPr>
          <p:cNvSpPr/>
          <p:nvPr/>
        </p:nvSpPr>
        <p:spPr>
          <a:xfrm>
            <a:off x="5286625" y="4075288"/>
            <a:ext cx="298485" cy="310830"/>
          </a:xfrm>
          <a:prstGeom prst="ellipse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90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E08D-27ED-9348-8601-D8E5EBDD3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Centre Stamp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153AB-32BF-D440-849C-7D77FA4D1E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8900"/>
                <a:ext cx="8229600" cy="17005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“Stamp” out the state of the clusters whenever number of </a:t>
                </a:r>
                <a:r>
                  <a:rPr lang="en-US" dirty="0" err="1"/>
                  <a:t>centres</a:t>
                </a:r>
                <a:r>
                  <a:rPr lang="en-US" dirty="0"/>
                  <a:t> is a power of 2, until each cluster has one </a:t>
                </a:r>
                <a:r>
                  <a:rPr lang="en-US" dirty="0" err="1"/>
                  <a:t>traj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Size?</a:t>
                </a:r>
              </a:p>
              <a:p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𝛰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 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153AB-32BF-D440-849C-7D77FA4D1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8900"/>
                <a:ext cx="8229600" cy="1700529"/>
              </a:xfrm>
              <a:blipFill>
                <a:blip r:embed="rId2"/>
                <a:stretch>
                  <a:fillRect l="-1235"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59D3EE-608A-DF4E-993A-A53E4B380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169" y="3242310"/>
            <a:ext cx="4986851" cy="277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DFE0-7F6D-FA4D-8F51-F89C357C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Centre Stamp – Cluster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5C29-A0DA-A344-AC93-2AB492A7A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8901"/>
                <a:ext cx="8229600" cy="1333500"/>
              </a:xfrm>
            </p:spPr>
            <p:txBody>
              <a:bodyPr/>
              <a:lstStyle/>
              <a:p>
                <a:r>
                  <a:rPr lang="en-US" dirty="0"/>
                  <a:t>Build runtime </a:t>
                </a:r>
                <a:r>
                  <a:rPr lang="en-US" i="1" dirty="0" err="1"/>
                  <a:t>w.r.t</a:t>
                </a:r>
                <a:r>
                  <a:rPr lang="en-US" i="1" dirty="0"/>
                  <a:t>. CFD </a:t>
                </a:r>
                <a:r>
                  <a:rPr lang="en-US" dirty="0"/>
                  <a:t>?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𝛰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Yikes!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5C29-A0DA-A344-AC93-2AB492A7A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8901"/>
                <a:ext cx="8229600" cy="1333500"/>
              </a:xfrm>
              <a:blipFill>
                <a:blip r:embed="rId2"/>
                <a:stretch>
                  <a:fillRect l="-1235" t="-5660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6CFFD16-8C62-A546-8127-921056B12768}"/>
              </a:ext>
            </a:extLst>
          </p:cNvPr>
          <p:cNvGrpSpPr/>
          <p:nvPr/>
        </p:nvGrpSpPr>
        <p:grpSpPr>
          <a:xfrm>
            <a:off x="1295400" y="1422400"/>
            <a:ext cx="7508240" cy="5024122"/>
            <a:chOff x="1295400" y="1422400"/>
            <a:chExt cx="7508240" cy="502412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1FB0AC-60AE-CE40-9F1D-935F56F2C99F}"/>
                </a:ext>
              </a:extLst>
            </p:cNvPr>
            <p:cNvSpPr/>
            <p:nvPr/>
          </p:nvSpPr>
          <p:spPr>
            <a:xfrm>
              <a:off x="2895600" y="5765803"/>
              <a:ext cx="695960" cy="680719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CEB4522-09B1-0A45-9A08-08F807B78293}"/>
                </a:ext>
              </a:extLst>
            </p:cNvPr>
            <p:cNvSpPr/>
            <p:nvPr/>
          </p:nvSpPr>
          <p:spPr>
            <a:xfrm>
              <a:off x="4277360" y="3606800"/>
              <a:ext cx="1656080" cy="1595120"/>
            </a:xfrm>
            <a:prstGeom prst="ellipse">
              <a:avLst/>
            </a:prstGeom>
            <a:noFill/>
            <a:ln w="28575"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9F6B922-D6EC-BF4E-9D5A-9F5990858DE0}"/>
                </a:ext>
              </a:extLst>
            </p:cNvPr>
            <p:cNvSpPr/>
            <p:nvPr/>
          </p:nvSpPr>
          <p:spPr>
            <a:xfrm>
              <a:off x="3449320" y="3373120"/>
              <a:ext cx="1376680" cy="136144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4E52F68-6AFF-DC4A-9DE8-CFE5CB9E60EB}"/>
                </a:ext>
              </a:extLst>
            </p:cNvPr>
            <p:cNvSpPr/>
            <p:nvPr/>
          </p:nvSpPr>
          <p:spPr>
            <a:xfrm>
              <a:off x="4572000" y="2926080"/>
              <a:ext cx="1361440" cy="1361439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B23C5AD-2826-1E42-A222-A303DAA79513}"/>
                </a:ext>
              </a:extLst>
            </p:cNvPr>
            <p:cNvSpPr/>
            <p:nvPr/>
          </p:nvSpPr>
          <p:spPr>
            <a:xfrm>
              <a:off x="5537200" y="4521198"/>
              <a:ext cx="1224280" cy="114808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F28212-BA81-F144-B4BB-F815758C98F8}"/>
                </a:ext>
              </a:extLst>
            </p:cNvPr>
            <p:cNvSpPr/>
            <p:nvPr/>
          </p:nvSpPr>
          <p:spPr>
            <a:xfrm>
              <a:off x="2024380" y="5201920"/>
              <a:ext cx="1125220" cy="112776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CCFD5E-92DD-4D49-AA4F-A66211DA4440}"/>
                </a:ext>
              </a:extLst>
            </p:cNvPr>
            <p:cNvSpPr/>
            <p:nvPr/>
          </p:nvSpPr>
          <p:spPr>
            <a:xfrm>
              <a:off x="1971040" y="3972559"/>
              <a:ext cx="1178560" cy="1112519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A15DA1D-7977-EC4F-98D1-8B01A05C9B50}"/>
                </a:ext>
              </a:extLst>
            </p:cNvPr>
            <p:cNvSpPr/>
            <p:nvPr/>
          </p:nvSpPr>
          <p:spPr>
            <a:xfrm>
              <a:off x="6878320" y="2159000"/>
              <a:ext cx="1107440" cy="1066801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8966EF2-527F-5949-8978-B98E5527A977}"/>
                </a:ext>
              </a:extLst>
            </p:cNvPr>
            <p:cNvSpPr/>
            <p:nvPr/>
          </p:nvSpPr>
          <p:spPr>
            <a:xfrm>
              <a:off x="5862320" y="1422400"/>
              <a:ext cx="1432560" cy="150368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91E35AE-778E-0F45-8618-CD80887B2FF6}"/>
                </a:ext>
              </a:extLst>
            </p:cNvPr>
            <p:cNvSpPr/>
            <p:nvPr/>
          </p:nvSpPr>
          <p:spPr>
            <a:xfrm>
              <a:off x="3703320" y="1808478"/>
              <a:ext cx="1224280" cy="117856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47B861E-7471-7541-9C1B-8B4641D08D92}"/>
                </a:ext>
              </a:extLst>
            </p:cNvPr>
            <p:cNvSpPr/>
            <p:nvPr/>
          </p:nvSpPr>
          <p:spPr>
            <a:xfrm>
              <a:off x="1463040" y="3299460"/>
              <a:ext cx="1224280" cy="118872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F88E3BB-0631-8942-B5FB-6BBE3A728437}"/>
                </a:ext>
              </a:extLst>
            </p:cNvPr>
            <p:cNvSpPr/>
            <p:nvPr/>
          </p:nvSpPr>
          <p:spPr>
            <a:xfrm>
              <a:off x="7406640" y="4155440"/>
              <a:ext cx="1158240" cy="115824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71337CA-FF8D-544D-996F-AAEA566E42F6}"/>
                </a:ext>
              </a:extLst>
            </p:cNvPr>
            <p:cNvSpPr/>
            <p:nvPr/>
          </p:nvSpPr>
          <p:spPr>
            <a:xfrm>
              <a:off x="2197100" y="3025140"/>
              <a:ext cx="695960" cy="680719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083677B-325F-9546-98B5-84C2FA953F40}"/>
                </a:ext>
              </a:extLst>
            </p:cNvPr>
            <p:cNvSpPr/>
            <p:nvPr/>
          </p:nvSpPr>
          <p:spPr>
            <a:xfrm>
              <a:off x="8234680" y="4932680"/>
              <a:ext cx="568960" cy="53848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163E28-9E19-3D4C-9B2F-94484B445768}"/>
                </a:ext>
              </a:extLst>
            </p:cNvPr>
            <p:cNvSpPr/>
            <p:nvPr/>
          </p:nvSpPr>
          <p:spPr>
            <a:xfrm>
              <a:off x="3355340" y="2128521"/>
              <a:ext cx="695960" cy="680719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2B1097-7F1C-034F-B807-3F163AC46856}"/>
                </a:ext>
              </a:extLst>
            </p:cNvPr>
            <p:cNvSpPr/>
            <p:nvPr/>
          </p:nvSpPr>
          <p:spPr>
            <a:xfrm>
              <a:off x="5615940" y="2753356"/>
              <a:ext cx="868680" cy="833122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4ED8D3-9F8E-054D-86D3-B674EAE4A21B}"/>
                </a:ext>
              </a:extLst>
            </p:cNvPr>
            <p:cNvSpPr/>
            <p:nvPr/>
          </p:nvSpPr>
          <p:spPr>
            <a:xfrm>
              <a:off x="1295400" y="2763516"/>
              <a:ext cx="868680" cy="833121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C4BB9F5-95B6-E243-9FED-7389D25E3EE5}"/>
                </a:ext>
              </a:extLst>
            </p:cNvPr>
            <p:cNvSpPr/>
            <p:nvPr/>
          </p:nvSpPr>
          <p:spPr>
            <a:xfrm>
              <a:off x="4595151" y="5024122"/>
              <a:ext cx="77470" cy="965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78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46A1B-BA1D-3A43-B01E-42B30E19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Centre Stamp – Cluster Bounds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49686-153E-8D4B-ADF7-9C1E5081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26" y="1396093"/>
            <a:ext cx="8686800" cy="429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41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FBD97-D436-1946-BDFE-CF2B52D4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Centre Stamp – Cluster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69F3FD-43BF-324B-999B-0CE14851BF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 runtime </a:t>
                </a:r>
                <a:r>
                  <a:rPr lang="en-US" i="1" dirty="0" err="1"/>
                  <a:t>w.r.t</a:t>
                </a:r>
                <a:r>
                  <a:rPr lang="en-US" i="1" dirty="0"/>
                  <a:t>. CFD </a:t>
                </a:r>
                <a:r>
                  <a:rPr lang="en-US" dirty="0"/>
                  <a:t>?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𝛰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69F3FD-43BF-324B-999B-0CE14851BF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35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96B9-8ADA-0041-858C-DEA01375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EB2F1-73DD-2345-857B-20A37D4E5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Uses the Cluster Centre Tree</a:t>
            </a:r>
          </a:p>
          <a:p>
            <a:r>
              <a:rPr lang="en-US" sz="2800" dirty="0"/>
              <a:t>Uses only upper/lower bounds, not </a:t>
            </a:r>
            <a:r>
              <a:rPr lang="en-US" sz="2800" i="1" dirty="0"/>
              <a:t>CFD</a:t>
            </a:r>
          </a:p>
          <a:p>
            <a:r>
              <a:rPr lang="en-US" sz="2800" dirty="0"/>
              <a:t>Should quickly select a set of candidate curves</a:t>
            </a:r>
          </a:p>
          <a:p>
            <a:r>
              <a:rPr lang="en-US" sz="2800" dirty="0"/>
              <a:t>Should be faster than a linear search of all curves</a:t>
            </a:r>
          </a:p>
          <a:p>
            <a:r>
              <a:rPr lang="en-US" sz="2800" dirty="0"/>
              <a:t>Two types of pruning:</a:t>
            </a:r>
          </a:p>
          <a:p>
            <a:pPr lvl="1"/>
            <a:r>
              <a:rPr lang="en-US" sz="2400" dirty="0"/>
              <a:t>NN</a:t>
            </a:r>
          </a:p>
          <a:p>
            <a:pPr lvl="1"/>
            <a:r>
              <a:rPr lang="en-US" sz="2400" dirty="0" err="1"/>
              <a:t>kNN</a:t>
            </a:r>
            <a:r>
              <a:rPr lang="en-US" sz="2400" dirty="0"/>
              <a:t>/RNN (requires a pruning threshold)</a:t>
            </a:r>
          </a:p>
        </p:txBody>
      </p:sp>
    </p:spTree>
    <p:extLst>
      <p:ext uri="{BB962C8B-B14F-4D97-AF65-F5344CB8AC3E}">
        <p14:creationId xmlns:p14="http://schemas.microsoft.com/office/powerpoint/2010/main" val="40760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333D-4460-B741-BFBF-F1EABC60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F7FFA-F17C-1E4C-8035-D7BCCD5FA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1867"/>
            <a:ext cx="8229600" cy="16005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Greedy, recursive dive into Cluster Centre Tree</a:t>
            </a:r>
          </a:p>
          <a:p>
            <a:r>
              <a:rPr lang="en-US" dirty="0"/>
              <a:t>Keeps track of the current best (smallest) upper/lower bounds</a:t>
            </a:r>
          </a:p>
          <a:p>
            <a:r>
              <a:rPr lang="en-US" dirty="0"/>
              <a:t>Gets better and better at pruning (eliminating nodes)</a:t>
            </a:r>
          </a:p>
          <a:p>
            <a:r>
              <a:rPr lang="en-US" dirty="0"/>
              <a:t>Keeps list of candidate curves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89A0147-D793-A54F-A1A6-237F238529CB}"/>
              </a:ext>
            </a:extLst>
          </p:cNvPr>
          <p:cNvGrpSpPr/>
          <p:nvPr/>
        </p:nvGrpSpPr>
        <p:grpSpPr>
          <a:xfrm>
            <a:off x="977875" y="2691139"/>
            <a:ext cx="6674144" cy="3710860"/>
            <a:chOff x="977875" y="2496067"/>
            <a:chExt cx="6674144" cy="37108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05A3833-1E1C-0348-B83A-2C2B539E236A}"/>
                </a:ext>
              </a:extLst>
            </p:cNvPr>
            <p:cNvGrpSpPr/>
            <p:nvPr/>
          </p:nvGrpSpPr>
          <p:grpSpPr>
            <a:xfrm>
              <a:off x="977875" y="2496067"/>
              <a:ext cx="6490813" cy="3704352"/>
              <a:chOff x="162313" y="2409568"/>
              <a:chExt cx="6490813" cy="3704352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542F362-AC7A-104E-9224-FE1523443CB3}"/>
                  </a:ext>
                </a:extLst>
              </p:cNvPr>
              <p:cNvSpPr/>
              <p:nvPr/>
            </p:nvSpPr>
            <p:spPr>
              <a:xfrm>
                <a:off x="2977976" y="2409568"/>
                <a:ext cx="1383957" cy="140867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6F1FEED-AF5D-D84E-B14F-22D38551E84C}"/>
                  </a:ext>
                </a:extLst>
              </p:cNvPr>
              <p:cNvSpPr/>
              <p:nvPr/>
            </p:nvSpPr>
            <p:spPr>
              <a:xfrm>
                <a:off x="2067697" y="3460236"/>
                <a:ext cx="873211" cy="876986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957DE3-CEFE-984A-A98E-16F850EEF223}"/>
                  </a:ext>
                </a:extLst>
              </p:cNvPr>
              <p:cNvSpPr/>
              <p:nvPr/>
            </p:nvSpPr>
            <p:spPr>
              <a:xfrm>
                <a:off x="4436076" y="3460236"/>
                <a:ext cx="943233" cy="930876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F2D3313-89CE-164A-B668-865F1F307ED8}"/>
                  </a:ext>
                </a:extLst>
              </p:cNvPr>
              <p:cNvSpPr/>
              <p:nvPr/>
            </p:nvSpPr>
            <p:spPr>
              <a:xfrm>
                <a:off x="1666102" y="4337222"/>
                <a:ext cx="621957" cy="62573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EAA5D8D-0C90-6D44-8151-B6E6A00F1386}"/>
                  </a:ext>
                </a:extLst>
              </p:cNvPr>
              <p:cNvSpPr/>
              <p:nvPr/>
            </p:nvSpPr>
            <p:spPr>
              <a:xfrm>
                <a:off x="2868828" y="4567881"/>
                <a:ext cx="401595" cy="395073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3C82AD7-5B17-F84F-9120-D9F870E84F99}"/>
                  </a:ext>
                </a:extLst>
              </p:cNvPr>
              <p:cNvSpPr/>
              <p:nvPr/>
            </p:nvSpPr>
            <p:spPr>
              <a:xfrm>
                <a:off x="5553372" y="4408769"/>
                <a:ext cx="582828" cy="57184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98C3ED6-73A2-F445-9AA4-B91401C43BC4}"/>
                  </a:ext>
                </a:extLst>
              </p:cNvPr>
              <p:cNvSpPr/>
              <p:nvPr/>
            </p:nvSpPr>
            <p:spPr>
              <a:xfrm>
                <a:off x="4252785" y="4536798"/>
                <a:ext cx="430428" cy="444156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3B3BDC2-0BB4-1E4B-B980-BD2098DFB00C}"/>
                  </a:ext>
                </a:extLst>
              </p:cNvPr>
              <p:cNvSpPr/>
              <p:nvPr/>
            </p:nvSpPr>
            <p:spPr>
              <a:xfrm>
                <a:off x="856730" y="5061380"/>
                <a:ext cx="292444" cy="3138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E3483B5-2ED7-EE49-84DF-D9BEFAFCE369}"/>
                  </a:ext>
                </a:extLst>
              </p:cNvPr>
              <p:cNvSpPr/>
              <p:nvPr/>
            </p:nvSpPr>
            <p:spPr>
              <a:xfrm>
                <a:off x="2133602" y="5074787"/>
                <a:ext cx="292444" cy="3138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96EC49A-1959-DE44-8C1D-6B019DB4B042}"/>
                  </a:ext>
                </a:extLst>
              </p:cNvPr>
              <p:cNvSpPr/>
              <p:nvPr/>
            </p:nvSpPr>
            <p:spPr>
              <a:xfrm>
                <a:off x="3196282" y="5036708"/>
                <a:ext cx="292444" cy="3138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51920F7-4E85-244F-97EF-1C90ACCE7FC6}"/>
                  </a:ext>
                </a:extLst>
              </p:cNvPr>
              <p:cNvSpPr/>
              <p:nvPr/>
            </p:nvSpPr>
            <p:spPr>
              <a:xfrm>
                <a:off x="4127161" y="5102570"/>
                <a:ext cx="249194" cy="259835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16751D8-2E8A-2E43-9513-0E0EE54C3A72}"/>
                  </a:ext>
                </a:extLst>
              </p:cNvPr>
              <p:cNvSpPr/>
              <p:nvPr/>
            </p:nvSpPr>
            <p:spPr>
              <a:xfrm>
                <a:off x="5348424" y="5088367"/>
                <a:ext cx="249194" cy="259835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F60F11C-8B71-3B49-94DB-4155003D07F7}"/>
                  </a:ext>
                </a:extLst>
              </p:cNvPr>
              <p:cNvSpPr/>
              <p:nvPr/>
            </p:nvSpPr>
            <p:spPr>
              <a:xfrm>
                <a:off x="6300927" y="5088367"/>
                <a:ext cx="249194" cy="259835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8521236-1882-8941-91BE-A6EDE8069137}"/>
                  </a:ext>
                </a:extLst>
              </p:cNvPr>
              <p:cNvSpPr/>
              <p:nvPr/>
            </p:nvSpPr>
            <p:spPr>
              <a:xfrm>
                <a:off x="462382" y="5490842"/>
                <a:ext cx="143093" cy="1809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4CA2620-0436-CA4D-AC11-52100C3564AE}"/>
                  </a:ext>
                </a:extLst>
              </p:cNvPr>
              <p:cNvSpPr/>
              <p:nvPr/>
            </p:nvSpPr>
            <p:spPr>
              <a:xfrm>
                <a:off x="1329417" y="5490842"/>
                <a:ext cx="143093" cy="1809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AECD237-2D60-9F43-AE4A-32CA2FAE315E}"/>
                      </a:ext>
                    </a:extLst>
                  </p:cNvPr>
                  <p:cNvSpPr txBox="1"/>
                  <p:nvPr/>
                </p:nvSpPr>
                <p:spPr>
                  <a:xfrm>
                    <a:off x="162313" y="5785181"/>
                    <a:ext cx="296563" cy="328739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shade val="95000"/>
                        <a:satMod val="105000"/>
                      </a:schemeClr>
                    </a:solidFill>
                  </a:ln>
                </p:spPr>
                <p:txBody>
                  <a:bodyPr wrap="square" lIns="36000" tIns="3600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AECD237-2D60-9F43-AE4A-32CA2FAE31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313" y="5785181"/>
                    <a:ext cx="296563" cy="32873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2000"/>
                    </a:stretch>
                  </a:blipFill>
                  <a:ln>
                    <a:solidFill>
                      <a:schemeClr val="accent1">
                        <a:shade val="95000"/>
                        <a:satMod val="10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518BBD3-A7C3-5E43-9897-906297F57C4C}"/>
                  </a:ext>
                </a:extLst>
              </p:cNvPr>
              <p:cNvCxnSpPr>
                <a:stCxn id="23" idx="1"/>
              </p:cNvCxnSpPr>
              <p:nvPr/>
            </p:nvCxnSpPr>
            <p:spPr>
              <a:xfrm flipH="1" flipV="1">
                <a:off x="4281691" y="3460236"/>
                <a:ext cx="292518" cy="1363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76C7EA5-697A-1048-B724-E0A9EA55B54E}"/>
                  </a:ext>
                </a:extLst>
              </p:cNvPr>
              <p:cNvCxnSpPr>
                <a:stCxn id="26" idx="1"/>
                <a:endCxn id="23" idx="5"/>
              </p:cNvCxnSpPr>
              <p:nvPr/>
            </p:nvCxnSpPr>
            <p:spPr>
              <a:xfrm flipH="1" flipV="1">
                <a:off x="5241176" y="4254788"/>
                <a:ext cx="397549" cy="2377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C5C1BF2-B71C-B847-8772-5AB9918CC2DB}"/>
                  </a:ext>
                </a:extLst>
              </p:cNvPr>
              <p:cNvCxnSpPr>
                <a:cxnSpLocks/>
                <a:stCxn id="33" idx="1"/>
                <a:endCxn id="26" idx="5"/>
              </p:cNvCxnSpPr>
              <p:nvPr/>
            </p:nvCxnSpPr>
            <p:spPr>
              <a:xfrm flipH="1" flipV="1">
                <a:off x="6050847" y="4896867"/>
                <a:ext cx="286574" cy="2295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B91BE81-9A1E-564E-BCD0-4E2EE90C7DBC}"/>
                  </a:ext>
                </a:extLst>
              </p:cNvPr>
              <p:cNvCxnSpPr>
                <a:stCxn id="27" idx="0"/>
                <a:endCxn id="23" idx="3"/>
              </p:cNvCxnSpPr>
              <p:nvPr/>
            </p:nvCxnSpPr>
            <p:spPr>
              <a:xfrm flipV="1">
                <a:off x="4467999" y="4254788"/>
                <a:ext cx="106210" cy="28201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D3B62C3-C066-574B-A6A0-0BA1A5461F0C}"/>
                  </a:ext>
                </a:extLst>
              </p:cNvPr>
              <p:cNvCxnSpPr>
                <a:stCxn id="31" idx="0"/>
                <a:endCxn id="27" idx="3"/>
              </p:cNvCxnSpPr>
              <p:nvPr/>
            </p:nvCxnSpPr>
            <p:spPr>
              <a:xfrm flipV="1">
                <a:off x="4251758" y="4915909"/>
                <a:ext cx="64062" cy="18666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FA962F5-2270-4C42-9DF1-C58CC821097D}"/>
                  </a:ext>
                </a:extLst>
              </p:cNvPr>
              <p:cNvCxnSpPr>
                <a:cxnSpLocks/>
                <a:endCxn id="27" idx="5"/>
              </p:cNvCxnSpPr>
              <p:nvPr/>
            </p:nvCxnSpPr>
            <p:spPr>
              <a:xfrm flipH="1" flipV="1">
                <a:off x="4620178" y="4915909"/>
                <a:ext cx="162170" cy="14547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9095191-FD59-354D-AB64-93343A88348D}"/>
                  </a:ext>
                </a:extLst>
              </p:cNvPr>
              <p:cNvCxnSpPr>
                <a:stCxn id="32" idx="7"/>
                <a:endCxn id="26" idx="3"/>
              </p:cNvCxnSpPr>
              <p:nvPr/>
            </p:nvCxnSpPr>
            <p:spPr>
              <a:xfrm flipV="1">
                <a:off x="5561124" y="4896867"/>
                <a:ext cx="77601" cy="2295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D0E39D8-6C4A-1348-80DB-970236816810}"/>
                  </a:ext>
                </a:extLst>
              </p:cNvPr>
              <p:cNvCxnSpPr>
                <a:cxnSpLocks/>
                <a:endCxn id="31" idx="3"/>
              </p:cNvCxnSpPr>
              <p:nvPr/>
            </p:nvCxnSpPr>
            <p:spPr>
              <a:xfrm flipV="1">
                <a:off x="4060550" y="5324353"/>
                <a:ext cx="103105" cy="16681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F53453F-415B-7048-AB75-6B0E7586067D}"/>
                  </a:ext>
                </a:extLst>
              </p:cNvPr>
              <p:cNvCxnSpPr>
                <a:cxnSpLocks/>
                <a:endCxn id="31" idx="5"/>
              </p:cNvCxnSpPr>
              <p:nvPr/>
            </p:nvCxnSpPr>
            <p:spPr>
              <a:xfrm flipH="1" flipV="1">
                <a:off x="4339861" y="5324353"/>
                <a:ext cx="90112" cy="16648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70C92CA-19AD-684C-B1C9-33517608C10F}"/>
                  </a:ext>
                </a:extLst>
              </p:cNvPr>
              <p:cNvCxnSpPr>
                <a:cxnSpLocks/>
                <a:endCxn id="32" idx="3"/>
              </p:cNvCxnSpPr>
              <p:nvPr/>
            </p:nvCxnSpPr>
            <p:spPr>
              <a:xfrm flipV="1">
                <a:off x="5256810" y="5310150"/>
                <a:ext cx="128108" cy="1514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FC3BC03-E87D-D044-9152-7DBEC24865FE}"/>
                  </a:ext>
                </a:extLst>
              </p:cNvPr>
              <p:cNvCxnSpPr>
                <a:cxnSpLocks/>
                <a:endCxn id="32" idx="5"/>
              </p:cNvCxnSpPr>
              <p:nvPr/>
            </p:nvCxnSpPr>
            <p:spPr>
              <a:xfrm flipH="1" flipV="1">
                <a:off x="5561124" y="5310150"/>
                <a:ext cx="113263" cy="14468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92BB31D-57B4-2243-904A-BD4DFB0F7081}"/>
                  </a:ext>
                </a:extLst>
              </p:cNvPr>
              <p:cNvCxnSpPr>
                <a:cxnSpLocks/>
                <a:endCxn id="33" idx="3"/>
              </p:cNvCxnSpPr>
              <p:nvPr/>
            </p:nvCxnSpPr>
            <p:spPr>
              <a:xfrm flipV="1">
                <a:off x="6222237" y="5310150"/>
                <a:ext cx="115184" cy="13647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744323E-C4C5-4645-80AA-ADD784565D7C}"/>
                  </a:ext>
                </a:extLst>
              </p:cNvPr>
              <p:cNvCxnSpPr>
                <a:cxnSpLocks/>
                <a:endCxn id="33" idx="5"/>
              </p:cNvCxnSpPr>
              <p:nvPr/>
            </p:nvCxnSpPr>
            <p:spPr>
              <a:xfrm flipH="1" flipV="1">
                <a:off x="6513627" y="5310150"/>
                <a:ext cx="139499" cy="13647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8BDA5DB-D2BC-5B41-A839-A013443E0356}"/>
                  </a:ext>
                </a:extLst>
              </p:cNvPr>
              <p:cNvCxnSpPr>
                <a:cxnSpLocks/>
                <a:endCxn id="30" idx="5"/>
              </p:cNvCxnSpPr>
              <p:nvPr/>
            </p:nvCxnSpPr>
            <p:spPr>
              <a:xfrm flipH="1" flipV="1">
                <a:off x="3445899" y="5304562"/>
                <a:ext cx="96946" cy="19586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360291B-0041-A24A-96E9-5082B9EE5A82}"/>
                  </a:ext>
                </a:extLst>
              </p:cNvPr>
              <p:cNvCxnSpPr>
                <a:cxnSpLocks/>
                <a:endCxn id="30" idx="3"/>
              </p:cNvCxnSpPr>
              <p:nvPr/>
            </p:nvCxnSpPr>
            <p:spPr>
              <a:xfrm flipV="1">
                <a:off x="3159785" y="5304562"/>
                <a:ext cx="79324" cy="19863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A29FD49-ABBF-5B42-940C-D6039805B5B5}"/>
                  </a:ext>
                </a:extLst>
              </p:cNvPr>
              <p:cNvCxnSpPr>
                <a:stCxn id="30" idx="0"/>
                <a:endCxn id="25" idx="5"/>
              </p:cNvCxnSpPr>
              <p:nvPr/>
            </p:nvCxnSpPr>
            <p:spPr>
              <a:xfrm flipH="1" flipV="1">
                <a:off x="3211611" y="4905097"/>
                <a:ext cx="130893" cy="1316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0EA7330-FBDD-2041-A8A1-96608545E590}"/>
                  </a:ext>
                </a:extLst>
              </p:cNvPr>
              <p:cNvCxnSpPr>
                <a:cxnSpLocks/>
                <a:endCxn id="25" idx="3"/>
              </p:cNvCxnSpPr>
              <p:nvPr/>
            </p:nvCxnSpPr>
            <p:spPr>
              <a:xfrm flipV="1">
                <a:off x="2813220" y="4905097"/>
                <a:ext cx="114420" cy="15765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AD5AB76-A37C-7246-9CA5-155A8943F80F}"/>
                  </a:ext>
                </a:extLst>
              </p:cNvPr>
              <p:cNvCxnSpPr>
                <a:stCxn id="25" idx="0"/>
                <a:endCxn id="22" idx="5"/>
              </p:cNvCxnSpPr>
              <p:nvPr/>
            </p:nvCxnSpPr>
            <p:spPr>
              <a:xfrm flipH="1" flipV="1">
                <a:off x="2813029" y="4208790"/>
                <a:ext cx="256597" cy="35909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5E11227-52BB-CE48-9D90-FA857AD01DE5}"/>
                  </a:ext>
                </a:extLst>
              </p:cNvPr>
              <p:cNvCxnSpPr>
                <a:stCxn id="22" idx="7"/>
              </p:cNvCxnSpPr>
              <p:nvPr/>
            </p:nvCxnSpPr>
            <p:spPr>
              <a:xfrm flipV="1">
                <a:off x="2813029" y="3460236"/>
                <a:ext cx="256596" cy="12843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B50E9A1-888D-DF41-A023-DDB580507870}"/>
                  </a:ext>
                </a:extLst>
              </p:cNvPr>
              <p:cNvCxnSpPr>
                <a:cxnSpLocks/>
                <a:endCxn id="29" idx="5"/>
              </p:cNvCxnSpPr>
              <p:nvPr/>
            </p:nvCxnSpPr>
            <p:spPr>
              <a:xfrm flipH="1" flipV="1">
                <a:off x="2383219" y="5342641"/>
                <a:ext cx="118988" cy="16647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74C3B87-BB77-9747-825A-8AA5821A2DF4}"/>
                  </a:ext>
                </a:extLst>
              </p:cNvPr>
              <p:cNvCxnSpPr>
                <a:cxnSpLocks/>
                <a:endCxn id="29" idx="3"/>
              </p:cNvCxnSpPr>
              <p:nvPr/>
            </p:nvCxnSpPr>
            <p:spPr>
              <a:xfrm flipV="1">
                <a:off x="2134670" y="5342641"/>
                <a:ext cx="41759" cy="15778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B2DC165-BD11-2C43-A6AA-0413E1CA5103}"/>
                  </a:ext>
                </a:extLst>
              </p:cNvPr>
              <p:cNvCxnSpPr>
                <a:stCxn id="29" idx="0"/>
                <a:endCxn id="24" idx="5"/>
              </p:cNvCxnSpPr>
              <p:nvPr/>
            </p:nvCxnSpPr>
            <p:spPr>
              <a:xfrm flipH="1" flipV="1">
                <a:off x="2196976" y="4871318"/>
                <a:ext cx="82848" cy="20346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AF18E6D-EF26-5A4F-8AEF-96F6FC6F3E3F}"/>
                  </a:ext>
                </a:extLst>
              </p:cNvPr>
              <p:cNvCxnSpPr>
                <a:cxnSpLocks/>
                <a:endCxn id="35" idx="5"/>
              </p:cNvCxnSpPr>
              <p:nvPr/>
            </p:nvCxnSpPr>
            <p:spPr>
              <a:xfrm flipH="1" flipV="1">
                <a:off x="1451555" y="5645258"/>
                <a:ext cx="171297" cy="14646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EA36B06-A7D2-9147-B630-7C983FE61892}"/>
                  </a:ext>
                </a:extLst>
              </p:cNvPr>
              <p:cNvCxnSpPr>
                <a:cxnSpLocks/>
                <a:endCxn id="35" idx="3"/>
              </p:cNvCxnSpPr>
              <p:nvPr/>
            </p:nvCxnSpPr>
            <p:spPr>
              <a:xfrm flipV="1">
                <a:off x="1248029" y="5645258"/>
                <a:ext cx="102343" cy="1423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BB71267-93F3-B148-896C-9BE139153241}"/>
                  </a:ext>
                </a:extLst>
              </p:cNvPr>
              <p:cNvCxnSpPr>
                <a:cxnSpLocks/>
                <a:endCxn id="34" idx="5"/>
              </p:cNvCxnSpPr>
              <p:nvPr/>
            </p:nvCxnSpPr>
            <p:spPr>
              <a:xfrm flipH="1" flipV="1">
                <a:off x="584520" y="5645258"/>
                <a:ext cx="135334" cy="1423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9E94FEB-C012-FB45-91C5-AA9B627A7E5E}"/>
                  </a:ext>
                </a:extLst>
              </p:cNvPr>
              <p:cNvCxnSpPr>
                <a:stCxn id="36" idx="0"/>
                <a:endCxn id="34" idx="3"/>
              </p:cNvCxnSpPr>
              <p:nvPr/>
            </p:nvCxnSpPr>
            <p:spPr>
              <a:xfrm flipV="1">
                <a:off x="310595" y="5645258"/>
                <a:ext cx="172742" cy="13992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DBF84FC-E53E-8843-B8C8-1E39EA90E964}"/>
                  </a:ext>
                </a:extLst>
              </p:cNvPr>
              <p:cNvCxnSpPr>
                <a:stCxn id="34" idx="7"/>
                <a:endCxn id="28" idx="3"/>
              </p:cNvCxnSpPr>
              <p:nvPr/>
            </p:nvCxnSpPr>
            <p:spPr>
              <a:xfrm flipV="1">
                <a:off x="584520" y="5329234"/>
                <a:ext cx="315037" cy="1881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157EEC0-14AF-B149-8271-D83D6BD20670}"/>
                  </a:ext>
                </a:extLst>
              </p:cNvPr>
              <p:cNvCxnSpPr>
                <a:cxnSpLocks/>
                <a:stCxn id="35" idx="1"/>
                <a:endCxn id="28" idx="5"/>
              </p:cNvCxnSpPr>
              <p:nvPr/>
            </p:nvCxnSpPr>
            <p:spPr>
              <a:xfrm flipH="1" flipV="1">
                <a:off x="1106347" y="5329234"/>
                <a:ext cx="244025" cy="1881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DCEDA28-C8B4-4A4F-99F6-559A2C6F8F0D}"/>
                  </a:ext>
                </a:extLst>
              </p:cNvPr>
              <p:cNvCxnSpPr>
                <a:cxnSpLocks/>
                <a:stCxn id="28" idx="7"/>
                <a:endCxn id="24" idx="3"/>
              </p:cNvCxnSpPr>
              <p:nvPr/>
            </p:nvCxnSpPr>
            <p:spPr>
              <a:xfrm flipV="1">
                <a:off x="1106347" y="4871318"/>
                <a:ext cx="650838" cy="23601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EA8EE1D-A9F9-034D-A9CE-AFAEFA6C9B75}"/>
                  </a:ext>
                </a:extLst>
              </p:cNvPr>
              <p:cNvCxnSpPr>
                <a:cxnSpLocks/>
                <a:stCxn id="24" idx="0"/>
                <a:endCxn id="22" idx="3"/>
              </p:cNvCxnSpPr>
              <p:nvPr/>
            </p:nvCxnSpPr>
            <p:spPr>
              <a:xfrm flipV="1">
                <a:off x="1977081" y="4208790"/>
                <a:ext cx="218495" cy="12843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BAF629-9D31-C84C-A966-B560B29FE0ED}"/>
                    </a:ext>
                  </a:extLst>
                </p:cNvPr>
                <p:cNvSpPr txBox="1"/>
                <p:nvPr/>
              </p:nvSpPr>
              <p:spPr>
                <a:xfrm>
                  <a:off x="1358875" y="5878188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BAF629-9D31-C84C-A966-B560B29FE0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75" y="5878188"/>
                  <a:ext cx="296563" cy="328739"/>
                </a:xfrm>
                <a:prstGeom prst="rect">
                  <a:avLst/>
                </a:prstGeom>
                <a:blipFill>
                  <a:blip r:embed="rId3"/>
                  <a:stretch>
                    <a:fillRect l="-8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2A7556B-33A4-A24D-B9B5-9645378349BC}"/>
                    </a:ext>
                  </a:extLst>
                </p:cNvPr>
                <p:cNvSpPr txBox="1"/>
                <p:nvPr/>
              </p:nvSpPr>
              <p:spPr>
                <a:xfrm>
                  <a:off x="1892827" y="5873892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2A7556B-33A4-A24D-B9B5-964537834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2827" y="5873892"/>
                  <a:ext cx="296563" cy="328739"/>
                </a:xfrm>
                <a:prstGeom prst="rect">
                  <a:avLst/>
                </a:prstGeom>
                <a:blipFill>
                  <a:blip r:embed="rId4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F8C589F-4911-8442-B917-9D407B8CF122}"/>
                    </a:ext>
                  </a:extLst>
                </p:cNvPr>
                <p:cNvSpPr txBox="1"/>
                <p:nvPr/>
              </p:nvSpPr>
              <p:spPr>
                <a:xfrm>
                  <a:off x="2307121" y="5878188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F8C589F-4911-8442-B917-9D407B8CF1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7121" y="5878188"/>
                  <a:ext cx="296563" cy="328739"/>
                </a:xfrm>
                <a:prstGeom prst="rect">
                  <a:avLst/>
                </a:prstGeom>
                <a:blipFill>
                  <a:blip r:embed="rId5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A68AA7D-1B50-A043-BAC4-C4A0F36B7AB4}"/>
                    </a:ext>
                  </a:extLst>
                </p:cNvPr>
                <p:cNvSpPr txBox="1"/>
                <p:nvPr/>
              </p:nvSpPr>
              <p:spPr>
                <a:xfrm>
                  <a:off x="2751402" y="5599993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A68AA7D-1B50-A043-BAC4-C4A0F36B7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1402" y="5599993"/>
                  <a:ext cx="296563" cy="328739"/>
                </a:xfrm>
                <a:prstGeom prst="rect">
                  <a:avLst/>
                </a:prstGeom>
                <a:blipFill>
                  <a:blip r:embed="rId6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118DBE7-254E-F844-81E5-F2562788087A}"/>
                    </a:ext>
                  </a:extLst>
                </p:cNvPr>
                <p:cNvSpPr txBox="1"/>
                <p:nvPr/>
              </p:nvSpPr>
              <p:spPr>
                <a:xfrm>
                  <a:off x="3170017" y="5599992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118DBE7-254E-F844-81E5-F25627880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0017" y="5599992"/>
                  <a:ext cx="296563" cy="328739"/>
                </a:xfrm>
                <a:prstGeom prst="rect">
                  <a:avLst/>
                </a:prstGeom>
                <a:blipFill>
                  <a:blip r:embed="rId7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D1153F5-F851-C440-B249-E74D9CA3E895}"/>
                    </a:ext>
                  </a:extLst>
                </p:cNvPr>
                <p:cNvSpPr txBox="1"/>
                <p:nvPr/>
              </p:nvSpPr>
              <p:spPr>
                <a:xfrm>
                  <a:off x="3449012" y="5147879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D1153F5-F851-C440-B249-E74D9CA3E8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9012" y="5147879"/>
                  <a:ext cx="296563" cy="328739"/>
                </a:xfrm>
                <a:prstGeom prst="rect">
                  <a:avLst/>
                </a:prstGeom>
                <a:blipFill>
                  <a:blip r:embed="rId8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E41B4FB-403D-2845-B237-1B48DFE679EF}"/>
                    </a:ext>
                  </a:extLst>
                </p:cNvPr>
                <p:cNvSpPr txBox="1"/>
                <p:nvPr/>
              </p:nvSpPr>
              <p:spPr>
                <a:xfrm>
                  <a:off x="3810392" y="5586929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E41B4FB-403D-2845-B237-1B48DFE679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392" y="5586929"/>
                  <a:ext cx="296563" cy="328739"/>
                </a:xfrm>
                <a:prstGeom prst="rect">
                  <a:avLst/>
                </a:prstGeom>
                <a:blipFill>
                  <a:blip r:embed="rId9"/>
                  <a:stretch>
                    <a:fillRect l="-125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C2A0B3B-383E-494D-8D5C-E25ADAD93AD5}"/>
                    </a:ext>
                  </a:extLst>
                </p:cNvPr>
                <p:cNvSpPr txBox="1"/>
                <p:nvPr/>
              </p:nvSpPr>
              <p:spPr>
                <a:xfrm>
                  <a:off x="4261461" y="5577341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C2A0B3B-383E-494D-8D5C-E25ADAD93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1461" y="5577341"/>
                  <a:ext cx="296563" cy="328739"/>
                </a:xfrm>
                <a:prstGeom prst="rect">
                  <a:avLst/>
                </a:prstGeom>
                <a:blipFill>
                  <a:blip r:embed="rId10"/>
                  <a:stretch>
                    <a:fillRect l="-16667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56A2AE9-BC9C-8A40-A219-6F155B6E19D7}"/>
                    </a:ext>
                  </a:extLst>
                </p:cNvPr>
                <p:cNvSpPr txBox="1"/>
                <p:nvPr/>
              </p:nvSpPr>
              <p:spPr>
                <a:xfrm>
                  <a:off x="4708442" y="5575666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56A2AE9-BC9C-8A40-A219-6F155B6E1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8442" y="5575666"/>
                  <a:ext cx="296563" cy="328739"/>
                </a:xfrm>
                <a:prstGeom prst="rect">
                  <a:avLst/>
                </a:prstGeom>
                <a:blipFill>
                  <a:blip r:embed="rId11"/>
                  <a:stretch>
                    <a:fillRect l="-12000" r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580C701-3B80-1F45-B404-0221AC21E3BD}"/>
                    </a:ext>
                  </a:extLst>
                </p:cNvPr>
                <p:cNvSpPr txBox="1"/>
                <p:nvPr/>
              </p:nvSpPr>
              <p:spPr>
                <a:xfrm>
                  <a:off x="5131382" y="5573991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580C701-3B80-1F45-B404-0221AC21E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382" y="5573991"/>
                  <a:ext cx="296563" cy="328739"/>
                </a:xfrm>
                <a:prstGeom prst="rect">
                  <a:avLst/>
                </a:prstGeom>
                <a:blipFill>
                  <a:blip r:embed="rId12"/>
                  <a:stretch>
                    <a:fillRect l="-8000" r="-16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FFF816C-827F-4A48-921F-F6872D0F967C}"/>
                    </a:ext>
                  </a:extLst>
                </p:cNvPr>
                <p:cNvSpPr txBox="1"/>
                <p:nvPr/>
              </p:nvSpPr>
              <p:spPr>
                <a:xfrm>
                  <a:off x="5461070" y="5147879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FFF816C-827F-4A48-921F-F6872D0F9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1070" y="5147879"/>
                  <a:ext cx="296563" cy="328739"/>
                </a:xfrm>
                <a:prstGeom prst="rect">
                  <a:avLst/>
                </a:prstGeom>
                <a:blipFill>
                  <a:blip r:embed="rId13"/>
                  <a:stretch>
                    <a:fillRect l="-8000" r="-16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68F07B1-8E6A-7444-B9BD-2B7723E153F2}"/>
                    </a:ext>
                  </a:extLst>
                </p:cNvPr>
                <p:cNvSpPr txBox="1"/>
                <p:nvPr/>
              </p:nvSpPr>
              <p:spPr>
                <a:xfrm>
                  <a:off x="5924090" y="5552722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68F07B1-8E6A-7444-B9BD-2B7723E15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4090" y="5552722"/>
                  <a:ext cx="296563" cy="328739"/>
                </a:xfrm>
                <a:prstGeom prst="rect">
                  <a:avLst/>
                </a:prstGeom>
                <a:blipFill>
                  <a:blip r:embed="rId14"/>
                  <a:stretch>
                    <a:fillRect l="-7692" r="-11538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FB70288-30CE-F247-9636-45C0F9D08B7F}"/>
                    </a:ext>
                  </a:extLst>
                </p:cNvPr>
                <p:cNvSpPr txBox="1"/>
                <p:nvPr/>
              </p:nvSpPr>
              <p:spPr>
                <a:xfrm>
                  <a:off x="6359309" y="5547774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FB70288-30CE-F247-9636-45C0F9D08B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309" y="5547774"/>
                  <a:ext cx="296563" cy="328739"/>
                </a:xfrm>
                <a:prstGeom prst="rect">
                  <a:avLst/>
                </a:prstGeom>
                <a:blipFill>
                  <a:blip r:embed="rId15"/>
                  <a:stretch>
                    <a:fillRect l="-12000" r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2390675-21EF-2C40-8208-B502806305F3}"/>
                    </a:ext>
                  </a:extLst>
                </p:cNvPr>
                <p:cNvSpPr txBox="1"/>
                <p:nvPr/>
              </p:nvSpPr>
              <p:spPr>
                <a:xfrm>
                  <a:off x="6889517" y="5534734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2390675-21EF-2C40-8208-B502806305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9517" y="5534734"/>
                  <a:ext cx="296563" cy="328739"/>
                </a:xfrm>
                <a:prstGeom prst="rect">
                  <a:avLst/>
                </a:prstGeom>
                <a:blipFill>
                  <a:blip r:embed="rId16"/>
                  <a:stretch>
                    <a:fillRect l="-7692" r="-11538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6A6733B-824D-CA4C-8964-5CAC9BE11723}"/>
                    </a:ext>
                  </a:extLst>
                </p:cNvPr>
                <p:cNvSpPr txBox="1"/>
                <p:nvPr/>
              </p:nvSpPr>
              <p:spPr>
                <a:xfrm>
                  <a:off x="7355456" y="5526527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6A6733B-824D-CA4C-8964-5CAC9BE117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5456" y="5526527"/>
                  <a:ext cx="296563" cy="328739"/>
                </a:xfrm>
                <a:prstGeom prst="rect">
                  <a:avLst/>
                </a:prstGeom>
                <a:blipFill>
                  <a:blip r:embed="rId17"/>
                  <a:stretch>
                    <a:fillRect l="-7692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79DCE19-2DF4-D348-8D63-FEBD6D1C2378}"/>
              </a:ext>
            </a:extLst>
          </p:cNvPr>
          <p:cNvGrpSpPr/>
          <p:nvPr/>
        </p:nvGrpSpPr>
        <p:grpSpPr>
          <a:xfrm>
            <a:off x="1804416" y="4937760"/>
            <a:ext cx="946986" cy="1299870"/>
            <a:chOff x="1804416" y="4937760"/>
            <a:chExt cx="946986" cy="1299870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5F072A5-0051-4641-BAD8-73A0A21F8D1D}"/>
                </a:ext>
              </a:extLst>
            </p:cNvPr>
            <p:cNvCxnSpPr/>
            <p:nvPr/>
          </p:nvCxnSpPr>
          <p:spPr>
            <a:xfrm flipH="1">
              <a:off x="1804416" y="4937760"/>
              <a:ext cx="946986" cy="56083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2350D874-13B7-814E-89E4-18D20EF6AEF5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51" y="5537365"/>
              <a:ext cx="374290" cy="34069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0A65D73-C3B0-E346-A052-77C38D8BC126}"/>
                </a:ext>
              </a:extLst>
            </p:cNvPr>
            <p:cNvCxnSpPr>
              <a:cxnSpLocks/>
              <a:stCxn id="35" idx="5"/>
              <a:endCxn id="8" idx="3"/>
            </p:cNvCxnSpPr>
            <p:nvPr/>
          </p:nvCxnSpPr>
          <p:spPr>
            <a:xfrm>
              <a:off x="2267117" y="5926829"/>
              <a:ext cx="336567" cy="31080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B5A2399-274F-4146-A0D7-2DD4068867C1}"/>
                </a:ext>
              </a:extLst>
            </p:cNvPr>
            <p:cNvCxnSpPr>
              <a:cxnSpLocks/>
              <a:stCxn id="35" idx="5"/>
            </p:cNvCxnSpPr>
            <p:nvPr/>
          </p:nvCxnSpPr>
          <p:spPr>
            <a:xfrm flipH="1">
              <a:off x="2063591" y="5926829"/>
              <a:ext cx="203526" cy="31080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Multiply 90">
            <a:extLst>
              <a:ext uri="{FF2B5EF4-FFF2-40B4-BE49-F238E27FC236}">
                <a16:creationId xmlns:a16="http://schemas.microsoft.com/office/drawing/2014/main" id="{E4C851D6-2DB9-3C4C-9AEF-3FED23F55378}"/>
              </a:ext>
            </a:extLst>
          </p:cNvPr>
          <p:cNvSpPr/>
          <p:nvPr/>
        </p:nvSpPr>
        <p:spPr>
          <a:xfrm>
            <a:off x="1012244" y="5511493"/>
            <a:ext cx="555405" cy="537383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Multiply 91">
            <a:extLst>
              <a:ext uri="{FF2B5EF4-FFF2-40B4-BE49-F238E27FC236}">
                <a16:creationId xmlns:a16="http://schemas.microsoft.com/office/drawing/2014/main" id="{B3A03767-3D3D-9E48-9659-27389A08657D}"/>
              </a:ext>
            </a:extLst>
          </p:cNvPr>
          <p:cNvSpPr/>
          <p:nvPr/>
        </p:nvSpPr>
        <p:spPr>
          <a:xfrm>
            <a:off x="3578748" y="4473156"/>
            <a:ext cx="555405" cy="537383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Multiply 92">
            <a:extLst>
              <a:ext uri="{FF2B5EF4-FFF2-40B4-BE49-F238E27FC236}">
                <a16:creationId xmlns:a16="http://schemas.microsoft.com/office/drawing/2014/main" id="{091F96FD-A428-EB43-8D29-1CE17870F594}"/>
              </a:ext>
            </a:extLst>
          </p:cNvPr>
          <p:cNvSpPr/>
          <p:nvPr/>
        </p:nvSpPr>
        <p:spPr>
          <a:xfrm>
            <a:off x="5096323" y="3571267"/>
            <a:ext cx="555405" cy="537383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A596689-4D7B-6A4D-969E-BB9512AD9484}"/>
              </a:ext>
            </a:extLst>
          </p:cNvPr>
          <p:cNvGrpSpPr/>
          <p:nvPr/>
        </p:nvGrpSpPr>
        <p:grpSpPr>
          <a:xfrm>
            <a:off x="2792643" y="3401568"/>
            <a:ext cx="1765381" cy="2525261"/>
            <a:chOff x="2792643" y="3401568"/>
            <a:chExt cx="1765381" cy="2525261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D4F7760-AE64-4E47-AC05-D6E5549D942A}"/>
                </a:ext>
              </a:extLst>
            </p:cNvPr>
            <p:cNvCxnSpPr/>
            <p:nvPr/>
          </p:nvCxnSpPr>
          <p:spPr>
            <a:xfrm flipH="1">
              <a:off x="3317769" y="3401568"/>
              <a:ext cx="1240255" cy="82905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0DA54C0-49C2-0847-9078-A0EB4BE5E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2643" y="4230624"/>
              <a:ext cx="448965" cy="61882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0460AF5-3B6F-F047-AB72-C4C6CA5C033B}"/>
                </a:ext>
              </a:extLst>
            </p:cNvPr>
            <p:cNvCxnSpPr>
              <a:cxnSpLocks/>
            </p:cNvCxnSpPr>
            <p:nvPr/>
          </p:nvCxnSpPr>
          <p:spPr>
            <a:xfrm>
              <a:off x="2792643" y="5001852"/>
              <a:ext cx="302743" cy="58428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F04599C-881E-BC4D-83B8-70F582305C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9164" y="5586133"/>
              <a:ext cx="154457" cy="34069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BB9227F-2ABB-C946-A286-EB55245C816F}"/>
                </a:ext>
              </a:extLst>
            </p:cNvPr>
            <p:cNvCxnSpPr>
              <a:cxnSpLocks/>
            </p:cNvCxnSpPr>
            <p:nvPr/>
          </p:nvCxnSpPr>
          <p:spPr>
            <a:xfrm>
              <a:off x="3147687" y="5581755"/>
              <a:ext cx="190161" cy="3254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945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218B-BB92-6C47-BC3C-86FB4632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09080-1CB8-5D49-8F17-E2C2DA780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8901"/>
            <a:ext cx="8229600" cy="774700"/>
          </a:xfrm>
        </p:spPr>
        <p:txBody>
          <a:bodyPr/>
          <a:lstStyle/>
          <a:p>
            <a:r>
              <a:rPr lang="en-US" dirty="0"/>
              <a:t>Candidate curves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2E9554-93B2-1A45-AA4A-26059092AEDA}"/>
              </a:ext>
            </a:extLst>
          </p:cNvPr>
          <p:cNvCxnSpPr/>
          <p:nvPr/>
        </p:nvCxnSpPr>
        <p:spPr>
          <a:xfrm>
            <a:off x="615696" y="2877312"/>
            <a:ext cx="75407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70F72E-4313-B640-88ED-1A8BD37E1F15}"/>
              </a:ext>
            </a:extLst>
          </p:cNvPr>
          <p:cNvSpPr txBox="1"/>
          <p:nvPr/>
        </p:nvSpPr>
        <p:spPr>
          <a:xfrm>
            <a:off x="304800" y="26944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CFACB0-32F7-0944-AED1-1468C5DB342C}"/>
                  </a:ext>
                </a:extLst>
              </p:cNvPr>
              <p:cNvSpPr txBox="1"/>
              <p:nvPr/>
            </p:nvSpPr>
            <p:spPr>
              <a:xfrm>
                <a:off x="8119872" y="267004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CFACB0-32F7-0944-AED1-1468C5DB3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872" y="2670048"/>
                <a:ext cx="44435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D711E5-B870-9149-91D0-CB632530AC22}"/>
              </a:ext>
            </a:extLst>
          </p:cNvPr>
          <p:cNvCxnSpPr/>
          <p:nvPr/>
        </p:nvCxnSpPr>
        <p:spPr>
          <a:xfrm>
            <a:off x="1341120" y="3352800"/>
            <a:ext cx="1511808" cy="0"/>
          </a:xfrm>
          <a:prstGeom prst="straightConnector1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1A557E-F346-E64D-AFD8-FDB9D7FAC496}"/>
              </a:ext>
            </a:extLst>
          </p:cNvPr>
          <p:cNvCxnSpPr>
            <a:cxnSpLocks/>
          </p:cNvCxnSpPr>
          <p:nvPr/>
        </p:nvCxnSpPr>
        <p:spPr>
          <a:xfrm>
            <a:off x="1749552" y="3663696"/>
            <a:ext cx="676656" cy="0"/>
          </a:xfrm>
          <a:prstGeom prst="straightConnector1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9025DF-1B4E-B44B-9910-9B1CEE45A745}"/>
              </a:ext>
            </a:extLst>
          </p:cNvPr>
          <p:cNvCxnSpPr>
            <a:cxnSpLocks/>
          </p:cNvCxnSpPr>
          <p:nvPr/>
        </p:nvCxnSpPr>
        <p:spPr>
          <a:xfrm>
            <a:off x="1072896" y="3974592"/>
            <a:ext cx="1267968" cy="0"/>
          </a:xfrm>
          <a:prstGeom prst="straightConnector1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31717E-D61C-1F4F-836C-1FF29853FE71}"/>
              </a:ext>
            </a:extLst>
          </p:cNvPr>
          <p:cNvCxnSpPr>
            <a:cxnSpLocks/>
          </p:cNvCxnSpPr>
          <p:nvPr/>
        </p:nvCxnSpPr>
        <p:spPr>
          <a:xfrm>
            <a:off x="1493520" y="4273296"/>
            <a:ext cx="1639824" cy="0"/>
          </a:xfrm>
          <a:prstGeom prst="straightConnector1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853B08-7748-7448-B56B-4D63E64BA369}"/>
              </a:ext>
            </a:extLst>
          </p:cNvPr>
          <p:cNvCxnSpPr>
            <a:cxnSpLocks/>
          </p:cNvCxnSpPr>
          <p:nvPr/>
        </p:nvCxnSpPr>
        <p:spPr>
          <a:xfrm>
            <a:off x="3572256" y="4657344"/>
            <a:ext cx="1085088" cy="0"/>
          </a:xfrm>
          <a:prstGeom prst="straightConnector1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31789A-503B-1B46-9370-62DA4CB43448}"/>
              </a:ext>
            </a:extLst>
          </p:cNvPr>
          <p:cNvCxnSpPr>
            <a:cxnSpLocks/>
          </p:cNvCxnSpPr>
          <p:nvPr/>
        </p:nvCxnSpPr>
        <p:spPr>
          <a:xfrm>
            <a:off x="3456432" y="4992624"/>
            <a:ext cx="371856" cy="0"/>
          </a:xfrm>
          <a:prstGeom prst="straightConnector1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E84A2F-5D3F-A54E-80ED-7C702D34603A}"/>
              </a:ext>
            </a:extLst>
          </p:cNvPr>
          <p:cNvCxnSpPr>
            <a:cxnSpLocks/>
          </p:cNvCxnSpPr>
          <p:nvPr/>
        </p:nvCxnSpPr>
        <p:spPr>
          <a:xfrm>
            <a:off x="3828288" y="5315712"/>
            <a:ext cx="1377696" cy="0"/>
          </a:xfrm>
          <a:prstGeom prst="straightConnector1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C7D79D-5F11-7E40-841C-8E633AE9F03F}"/>
                  </a:ext>
                </a:extLst>
              </p:cNvPr>
              <p:cNvSpPr txBox="1"/>
              <p:nvPr/>
            </p:nvSpPr>
            <p:spPr>
              <a:xfrm>
                <a:off x="3035808" y="3158173"/>
                <a:ext cx="296563" cy="3287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C7D79D-5F11-7E40-841C-8E633AE9F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808" y="3158173"/>
                <a:ext cx="296563" cy="328739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4AA5B9-A4A4-084E-B8B1-03C4E941813F}"/>
                  </a:ext>
                </a:extLst>
              </p:cNvPr>
              <p:cNvSpPr txBox="1"/>
              <p:nvPr/>
            </p:nvSpPr>
            <p:spPr>
              <a:xfrm>
                <a:off x="2592941" y="3469069"/>
                <a:ext cx="296563" cy="3287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4AA5B9-A4A4-084E-B8B1-03C4E9418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941" y="3469069"/>
                <a:ext cx="296563" cy="328739"/>
              </a:xfrm>
              <a:prstGeom prst="rect">
                <a:avLst/>
              </a:prstGeom>
              <a:blipFill>
                <a:blip r:embed="rId4"/>
                <a:stretch>
                  <a:fillRect l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D2081D-D86D-2F45-885E-BADAADD2107B}"/>
                  </a:ext>
                </a:extLst>
              </p:cNvPr>
              <p:cNvSpPr txBox="1"/>
              <p:nvPr/>
            </p:nvSpPr>
            <p:spPr>
              <a:xfrm>
                <a:off x="2507597" y="3780187"/>
                <a:ext cx="296563" cy="3287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D2081D-D86D-2F45-885E-BADAADD21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597" y="3780187"/>
                <a:ext cx="296563" cy="328739"/>
              </a:xfrm>
              <a:prstGeom prst="rect">
                <a:avLst/>
              </a:prstGeom>
              <a:blipFill>
                <a:blip r:embed="rId5"/>
                <a:stretch>
                  <a:fillRect l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CC5949-B475-BB44-BC76-13EA8A417827}"/>
                  </a:ext>
                </a:extLst>
              </p:cNvPr>
              <p:cNvSpPr txBox="1"/>
              <p:nvPr/>
            </p:nvSpPr>
            <p:spPr>
              <a:xfrm>
                <a:off x="3251309" y="4084542"/>
                <a:ext cx="296563" cy="3287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CC5949-B475-BB44-BC76-13EA8A417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309" y="4084542"/>
                <a:ext cx="296563" cy="328739"/>
              </a:xfrm>
              <a:prstGeom prst="rect">
                <a:avLst/>
              </a:prstGeom>
              <a:blipFill>
                <a:blip r:embed="rId6"/>
                <a:stretch>
                  <a:fillRect l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43DC490-37B5-BC4E-BACA-721BDC07688E}"/>
                  </a:ext>
                </a:extLst>
              </p:cNvPr>
              <p:cNvSpPr txBox="1"/>
              <p:nvPr/>
            </p:nvSpPr>
            <p:spPr>
              <a:xfrm>
                <a:off x="4769213" y="4465208"/>
                <a:ext cx="296563" cy="3287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43DC490-37B5-BC4E-BACA-721BDC076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213" y="4465208"/>
                <a:ext cx="296563" cy="328739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2BC485-456F-694E-8D78-F6274BD26F49}"/>
                  </a:ext>
                </a:extLst>
              </p:cNvPr>
              <p:cNvSpPr txBox="1"/>
              <p:nvPr/>
            </p:nvSpPr>
            <p:spPr>
              <a:xfrm>
                <a:off x="3966518" y="4795415"/>
                <a:ext cx="296563" cy="3287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2BC485-456F-694E-8D78-F6274BD26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518" y="4795415"/>
                <a:ext cx="296563" cy="328739"/>
              </a:xfrm>
              <a:prstGeom prst="rect">
                <a:avLst/>
              </a:prstGeom>
              <a:blipFill>
                <a:blip r:embed="rId8"/>
                <a:stretch>
                  <a:fillRect l="-12500"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EF99B5-E877-2E47-947D-DA1FEFC899E0}"/>
                  </a:ext>
                </a:extLst>
              </p:cNvPr>
              <p:cNvSpPr txBox="1"/>
              <p:nvPr/>
            </p:nvSpPr>
            <p:spPr>
              <a:xfrm>
                <a:off x="5326089" y="5124154"/>
                <a:ext cx="296563" cy="3485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EF99B5-E877-2E47-947D-DA1FEFC89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089" y="5124154"/>
                <a:ext cx="296563" cy="348553"/>
              </a:xfrm>
              <a:prstGeom prst="rect">
                <a:avLst/>
              </a:prstGeom>
              <a:blipFill>
                <a:blip r:embed="rId9"/>
                <a:stretch>
                  <a:fillRect l="-8000" b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Multiply 29">
            <a:extLst>
              <a:ext uri="{FF2B5EF4-FFF2-40B4-BE49-F238E27FC236}">
                <a16:creationId xmlns:a16="http://schemas.microsoft.com/office/drawing/2014/main" id="{5CC3F1D9-A07A-9C4D-94AC-2BF3A3CCA3D0}"/>
              </a:ext>
            </a:extLst>
          </p:cNvPr>
          <p:cNvSpPr/>
          <p:nvPr/>
        </p:nvSpPr>
        <p:spPr>
          <a:xfrm>
            <a:off x="3184089" y="4248789"/>
            <a:ext cx="1823946" cy="1463508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D309535-53F2-FF4C-AF28-3B2C329FDB17}"/>
              </a:ext>
            </a:extLst>
          </p:cNvPr>
          <p:cNvCxnSpPr>
            <a:cxnSpLocks/>
          </p:cNvCxnSpPr>
          <p:nvPr/>
        </p:nvCxnSpPr>
        <p:spPr>
          <a:xfrm>
            <a:off x="3133344" y="2634080"/>
            <a:ext cx="0" cy="229221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82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C17B-D1CD-E547-ABDD-B5400608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Clusters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811A9-882A-084F-9F0A-113FF290EF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Transform candidate trajectories to candidate clusters</a:t>
                </a:r>
              </a:p>
              <a:p>
                <a:r>
                  <a:rPr lang="en-US" dirty="0"/>
                  <a:t>Use an approximation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𝑎𝑝𝑥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Use </a:t>
                </a:r>
                <a:r>
                  <a:rPr lang="en-US" dirty="0">
                    <a:solidFill>
                      <a:schemeClr val="tx2"/>
                    </a:solidFill>
                  </a:rPr>
                  <a:t>either</a:t>
                </a:r>
                <a:r>
                  <a:rPr lang="en-US" dirty="0"/>
                  <a:t> Cluster Centre Tree </a:t>
                </a:r>
                <a:r>
                  <a:rPr lang="en-US" dirty="0">
                    <a:solidFill>
                      <a:schemeClr val="tx2"/>
                    </a:solidFill>
                  </a:rPr>
                  <a:t>or</a:t>
                </a:r>
                <a:r>
                  <a:rPr lang="en-US" dirty="0"/>
                  <a:t> Cluster Centre Stamp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811A9-882A-084F-9F0A-113FF290E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BE67D6B-4999-5440-906D-8EE44DAA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73" y="2706370"/>
            <a:ext cx="4148687" cy="322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68F943-A954-0740-8512-18A678F6D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079" y="2706369"/>
            <a:ext cx="4124989" cy="3231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C53B51-345C-2C4F-9F41-5D36E5BFEF88}"/>
              </a:ext>
            </a:extLst>
          </p:cNvPr>
          <p:cNvSpPr txBox="1"/>
          <p:nvPr/>
        </p:nvSpPr>
        <p:spPr>
          <a:xfrm>
            <a:off x="1176614" y="5930245"/>
            <a:ext cx="91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 14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B3978-1D82-0E44-96AF-5ABDFFD2FF7C}"/>
              </a:ext>
            </a:extLst>
          </p:cNvPr>
          <p:cNvSpPr txBox="1"/>
          <p:nvPr/>
        </p:nvSpPr>
        <p:spPr>
          <a:xfrm>
            <a:off x="3387672" y="5930244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 11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0736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94A6-B7ED-5849-8FFB-4BDE3E291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" charset="0"/>
              </a:rPr>
              <a:t>Motivation – Applications for NN Queries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0DCFF9-A30D-2B42-ADCC-E267D7E26FEC}"/>
              </a:ext>
            </a:extLst>
          </p:cNvPr>
          <p:cNvGrpSpPr/>
          <p:nvPr/>
        </p:nvGrpSpPr>
        <p:grpSpPr>
          <a:xfrm>
            <a:off x="457200" y="1246747"/>
            <a:ext cx="3805881" cy="2405566"/>
            <a:chOff x="457200" y="1246747"/>
            <a:chExt cx="3805881" cy="2405566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9F9213A0-D9C6-5346-A277-B0BE1BC59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260475"/>
              <a:ext cx="3805881" cy="23918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4C16C6-4A0C-644D-8EAC-92AFBE6E10D8}"/>
                </a:ext>
              </a:extLst>
            </p:cNvPr>
            <p:cNvSpPr txBox="1"/>
            <p:nvPr/>
          </p:nvSpPr>
          <p:spPr>
            <a:xfrm>
              <a:off x="457200" y="1246747"/>
              <a:ext cx="1762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Sports Analysis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54E29F-F299-CE40-8D94-59E8DFEB09C6}"/>
              </a:ext>
            </a:extLst>
          </p:cNvPr>
          <p:cNvGrpSpPr/>
          <p:nvPr/>
        </p:nvGrpSpPr>
        <p:grpSpPr>
          <a:xfrm>
            <a:off x="4572000" y="1260475"/>
            <a:ext cx="3805879" cy="2391838"/>
            <a:chOff x="4572000" y="1260475"/>
            <a:chExt cx="3805879" cy="23918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AA23E6-4051-3241-B514-0F1042B4E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260475"/>
              <a:ext cx="3805879" cy="23918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90523E-21E9-5242-B353-F2DCE2F7AB97}"/>
                </a:ext>
              </a:extLst>
            </p:cNvPr>
            <p:cNvSpPr txBox="1"/>
            <p:nvPr/>
          </p:nvSpPr>
          <p:spPr>
            <a:xfrm>
              <a:off x="4980364" y="1275668"/>
              <a:ext cx="3018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Wildlife movement behavior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4C073F-4227-5743-B7F7-420040218C4E}"/>
              </a:ext>
            </a:extLst>
          </p:cNvPr>
          <p:cNvGrpSpPr/>
          <p:nvPr/>
        </p:nvGrpSpPr>
        <p:grpSpPr>
          <a:xfrm>
            <a:off x="457200" y="3780603"/>
            <a:ext cx="3805880" cy="2447202"/>
            <a:chOff x="457200" y="3780603"/>
            <a:chExt cx="3805880" cy="24472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5AB148-ABF4-3A44-B529-8E99988BD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3785748"/>
              <a:ext cx="3805880" cy="24420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C83718-3980-EA4F-A430-8899F75CFECD}"/>
                </a:ext>
              </a:extLst>
            </p:cNvPr>
            <p:cNvSpPr txBox="1"/>
            <p:nvPr/>
          </p:nvSpPr>
          <p:spPr>
            <a:xfrm>
              <a:off x="721625" y="3780603"/>
              <a:ext cx="1043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Vehicles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E06DE9-842F-4040-9956-8633F190CAE3}"/>
              </a:ext>
            </a:extLst>
          </p:cNvPr>
          <p:cNvGrpSpPr/>
          <p:nvPr/>
        </p:nvGrpSpPr>
        <p:grpSpPr>
          <a:xfrm>
            <a:off x="4571999" y="3780603"/>
            <a:ext cx="3805880" cy="2447202"/>
            <a:chOff x="4571999" y="3780603"/>
            <a:chExt cx="3805880" cy="24472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9E3A2D-1110-1144-BBAC-D319F3C4F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1999" y="3780603"/>
              <a:ext cx="3805880" cy="244720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3AC490-164E-8A47-9C84-3233EA8BC331}"/>
                </a:ext>
              </a:extLst>
            </p:cNvPr>
            <p:cNvSpPr txBox="1"/>
            <p:nvPr/>
          </p:nvSpPr>
          <p:spPr>
            <a:xfrm>
              <a:off x="4755089" y="3845224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Atlantic Hurricane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928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3F54-EC69-184E-A50F-40520078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Cluster – Cluster Centre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E2F99-F54D-F546-8370-E776F1F604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8900"/>
                <a:ext cx="8229600" cy="95224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each candidate trajectory:</a:t>
                </a:r>
              </a:p>
              <a:p>
                <a:pPr lvl="1"/>
                <a:r>
                  <a:rPr lang="en-US" sz="2400" dirty="0"/>
                  <a:t>Find </a:t>
                </a:r>
                <a:r>
                  <a:rPr lang="en-US" sz="2400" b="1" dirty="0">
                    <a:solidFill>
                      <a:schemeClr val="accent4"/>
                    </a:solidFill>
                  </a:rPr>
                  <a:t>largest</a:t>
                </a:r>
                <a:r>
                  <a:rPr lang="en-US" sz="2400" dirty="0"/>
                  <a:t> node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𝑎𝑝𝑥</m:t>
                        </m:r>
                      </m:sub>
                    </m:sSub>
                  </m:oMath>
                </a14:m>
                <a:r>
                  <a:rPr lang="en-US" sz="2400" dirty="0"/>
                  <a:t>,   get cluster </a:t>
                </a:r>
                <a:r>
                  <a:rPr lang="en-US" sz="2400" dirty="0" err="1"/>
                  <a:t>centre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E2F99-F54D-F546-8370-E776F1F60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8900"/>
                <a:ext cx="8229600" cy="952243"/>
              </a:xfrm>
              <a:blipFill>
                <a:blip r:embed="rId2"/>
                <a:stretch>
                  <a:fillRect l="-1235" t="-7895" r="-154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481857C-265C-8245-8ABD-4ABD35245D75}"/>
              </a:ext>
            </a:extLst>
          </p:cNvPr>
          <p:cNvGrpSpPr/>
          <p:nvPr/>
        </p:nvGrpSpPr>
        <p:grpSpPr>
          <a:xfrm>
            <a:off x="990067" y="2191267"/>
            <a:ext cx="6674144" cy="3710860"/>
            <a:chOff x="977875" y="2496067"/>
            <a:chExt cx="6674144" cy="37108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028CE9B-8CF4-A646-A954-F295F9548DB9}"/>
                </a:ext>
              </a:extLst>
            </p:cNvPr>
            <p:cNvGrpSpPr/>
            <p:nvPr/>
          </p:nvGrpSpPr>
          <p:grpSpPr>
            <a:xfrm>
              <a:off x="977875" y="2496067"/>
              <a:ext cx="6490813" cy="3704352"/>
              <a:chOff x="162313" y="2409568"/>
              <a:chExt cx="6490813" cy="3704352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2648004-1D8E-7343-9D84-F307A1988D7F}"/>
                  </a:ext>
                </a:extLst>
              </p:cNvPr>
              <p:cNvSpPr/>
              <p:nvPr/>
            </p:nvSpPr>
            <p:spPr>
              <a:xfrm>
                <a:off x="2977976" y="2409568"/>
                <a:ext cx="1383957" cy="140867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8C1A153-0A9D-B442-AB7C-9B5AD5921C31}"/>
                  </a:ext>
                </a:extLst>
              </p:cNvPr>
              <p:cNvSpPr/>
              <p:nvPr/>
            </p:nvSpPr>
            <p:spPr>
              <a:xfrm>
                <a:off x="2067697" y="3460236"/>
                <a:ext cx="873211" cy="876986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A60070-197A-7E4E-A269-D0E1A236F41A}"/>
                  </a:ext>
                </a:extLst>
              </p:cNvPr>
              <p:cNvSpPr/>
              <p:nvPr/>
            </p:nvSpPr>
            <p:spPr>
              <a:xfrm>
                <a:off x="4436076" y="3460236"/>
                <a:ext cx="943233" cy="930876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E4D049D-D445-3347-ABEB-57106085B574}"/>
                  </a:ext>
                </a:extLst>
              </p:cNvPr>
              <p:cNvSpPr/>
              <p:nvPr/>
            </p:nvSpPr>
            <p:spPr>
              <a:xfrm>
                <a:off x="1666102" y="4337222"/>
                <a:ext cx="621957" cy="62573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EC68F6-CA61-BE4B-9FDE-1FD202236A95}"/>
                  </a:ext>
                </a:extLst>
              </p:cNvPr>
              <p:cNvSpPr/>
              <p:nvPr/>
            </p:nvSpPr>
            <p:spPr>
              <a:xfrm>
                <a:off x="2868828" y="4567881"/>
                <a:ext cx="401595" cy="395073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9AB10CC-7BAF-FF4B-8E2B-4E97D6727316}"/>
                  </a:ext>
                </a:extLst>
              </p:cNvPr>
              <p:cNvSpPr/>
              <p:nvPr/>
            </p:nvSpPr>
            <p:spPr>
              <a:xfrm>
                <a:off x="5553372" y="4408769"/>
                <a:ext cx="582828" cy="57184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1559D1F-95DB-6D47-9958-8DADE3B51CFD}"/>
                  </a:ext>
                </a:extLst>
              </p:cNvPr>
              <p:cNvSpPr/>
              <p:nvPr/>
            </p:nvSpPr>
            <p:spPr>
              <a:xfrm>
                <a:off x="4252785" y="4536798"/>
                <a:ext cx="430428" cy="444156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0419E68-21DB-3D4A-9D2C-9BAE0A305ABA}"/>
                  </a:ext>
                </a:extLst>
              </p:cNvPr>
              <p:cNvSpPr/>
              <p:nvPr/>
            </p:nvSpPr>
            <p:spPr>
              <a:xfrm>
                <a:off x="856730" y="5061380"/>
                <a:ext cx="292444" cy="31381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FF47972-F084-5342-A95F-A5DFCCA5B83A}"/>
                  </a:ext>
                </a:extLst>
              </p:cNvPr>
              <p:cNvSpPr/>
              <p:nvPr/>
            </p:nvSpPr>
            <p:spPr>
              <a:xfrm>
                <a:off x="2133602" y="5074787"/>
                <a:ext cx="292444" cy="3138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714529D-AA78-F941-A3DD-10071E33C8D4}"/>
                  </a:ext>
                </a:extLst>
              </p:cNvPr>
              <p:cNvSpPr/>
              <p:nvPr/>
            </p:nvSpPr>
            <p:spPr>
              <a:xfrm>
                <a:off x="3196282" y="5036708"/>
                <a:ext cx="292444" cy="3138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DCAF455-DC85-854E-8C6B-2DC8849BE902}"/>
                  </a:ext>
                </a:extLst>
              </p:cNvPr>
              <p:cNvSpPr/>
              <p:nvPr/>
            </p:nvSpPr>
            <p:spPr>
              <a:xfrm>
                <a:off x="4127161" y="5102570"/>
                <a:ext cx="249194" cy="259835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7CC5EE6-BD77-B841-88C5-750BBF1A55D0}"/>
                  </a:ext>
                </a:extLst>
              </p:cNvPr>
              <p:cNvSpPr/>
              <p:nvPr/>
            </p:nvSpPr>
            <p:spPr>
              <a:xfrm>
                <a:off x="5348424" y="5088367"/>
                <a:ext cx="249194" cy="259835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65FF556-FCAC-4844-9CFA-762E8F76C298}"/>
                  </a:ext>
                </a:extLst>
              </p:cNvPr>
              <p:cNvSpPr/>
              <p:nvPr/>
            </p:nvSpPr>
            <p:spPr>
              <a:xfrm>
                <a:off x="6300927" y="5088367"/>
                <a:ext cx="249194" cy="259835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2292F6A-507E-4448-8C1C-92778B9B12DB}"/>
                  </a:ext>
                </a:extLst>
              </p:cNvPr>
              <p:cNvSpPr/>
              <p:nvPr/>
            </p:nvSpPr>
            <p:spPr>
              <a:xfrm>
                <a:off x="462382" y="5490842"/>
                <a:ext cx="143093" cy="18091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1992F4A-94F0-CC47-A880-A2A031D35476}"/>
                  </a:ext>
                </a:extLst>
              </p:cNvPr>
              <p:cNvSpPr/>
              <p:nvPr/>
            </p:nvSpPr>
            <p:spPr>
              <a:xfrm>
                <a:off x="1329417" y="5490842"/>
                <a:ext cx="143093" cy="18091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1403F49-E8AF-0541-9537-3A794D18CE9E}"/>
                      </a:ext>
                    </a:extLst>
                  </p:cNvPr>
                  <p:cNvSpPr txBox="1"/>
                  <p:nvPr/>
                </p:nvSpPr>
                <p:spPr>
                  <a:xfrm>
                    <a:off x="162313" y="5785181"/>
                    <a:ext cx="296563" cy="328739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1">
                        <a:shade val="95000"/>
                        <a:satMod val="105000"/>
                      </a:schemeClr>
                    </a:solidFill>
                  </a:ln>
                </p:spPr>
                <p:txBody>
                  <a:bodyPr wrap="square" lIns="36000" tIns="3600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1403F49-E8AF-0541-9537-3A794D18CE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313" y="5785181"/>
                    <a:ext cx="296563" cy="3287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000"/>
                    </a:stretch>
                  </a:blipFill>
                  <a:ln>
                    <a:solidFill>
                      <a:schemeClr val="accent1">
                        <a:shade val="95000"/>
                        <a:satMod val="10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98615A0-3F61-D249-B560-43D73AA6D445}"/>
                  </a:ext>
                </a:extLst>
              </p:cNvPr>
              <p:cNvCxnSpPr>
                <a:stCxn id="23" idx="1"/>
              </p:cNvCxnSpPr>
              <p:nvPr/>
            </p:nvCxnSpPr>
            <p:spPr>
              <a:xfrm flipH="1" flipV="1">
                <a:off x="4281691" y="3460236"/>
                <a:ext cx="292518" cy="1363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D9EEE04-61D2-EB4F-9341-218742A7C4D7}"/>
                  </a:ext>
                </a:extLst>
              </p:cNvPr>
              <p:cNvCxnSpPr>
                <a:stCxn id="26" idx="1"/>
                <a:endCxn id="23" idx="5"/>
              </p:cNvCxnSpPr>
              <p:nvPr/>
            </p:nvCxnSpPr>
            <p:spPr>
              <a:xfrm flipH="1" flipV="1">
                <a:off x="5241176" y="4254788"/>
                <a:ext cx="397549" cy="2377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CED6113-7169-3646-81E2-E6ABF8DE03B9}"/>
                  </a:ext>
                </a:extLst>
              </p:cNvPr>
              <p:cNvCxnSpPr>
                <a:cxnSpLocks/>
                <a:stCxn id="33" idx="1"/>
                <a:endCxn id="26" idx="5"/>
              </p:cNvCxnSpPr>
              <p:nvPr/>
            </p:nvCxnSpPr>
            <p:spPr>
              <a:xfrm flipH="1" flipV="1">
                <a:off x="6050847" y="4896867"/>
                <a:ext cx="286574" cy="2295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2A6C6FA-CD8E-CD46-B1F3-6330A63D1421}"/>
                  </a:ext>
                </a:extLst>
              </p:cNvPr>
              <p:cNvCxnSpPr>
                <a:stCxn id="27" idx="0"/>
                <a:endCxn id="23" idx="3"/>
              </p:cNvCxnSpPr>
              <p:nvPr/>
            </p:nvCxnSpPr>
            <p:spPr>
              <a:xfrm flipV="1">
                <a:off x="4467999" y="4254788"/>
                <a:ext cx="106210" cy="28201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34DAD8C-D648-3B4C-BD01-524348CDECDA}"/>
                  </a:ext>
                </a:extLst>
              </p:cNvPr>
              <p:cNvCxnSpPr>
                <a:stCxn id="31" idx="0"/>
                <a:endCxn id="27" idx="3"/>
              </p:cNvCxnSpPr>
              <p:nvPr/>
            </p:nvCxnSpPr>
            <p:spPr>
              <a:xfrm flipV="1">
                <a:off x="4251758" y="4915909"/>
                <a:ext cx="64062" cy="18666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504B842-DEC3-0044-9731-DD43C3A4007D}"/>
                  </a:ext>
                </a:extLst>
              </p:cNvPr>
              <p:cNvCxnSpPr>
                <a:cxnSpLocks/>
                <a:endCxn id="27" idx="5"/>
              </p:cNvCxnSpPr>
              <p:nvPr/>
            </p:nvCxnSpPr>
            <p:spPr>
              <a:xfrm flipH="1" flipV="1">
                <a:off x="4620178" y="4915909"/>
                <a:ext cx="162170" cy="14547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32418B4-CF61-B048-B408-ACF7491B678E}"/>
                  </a:ext>
                </a:extLst>
              </p:cNvPr>
              <p:cNvCxnSpPr>
                <a:stCxn id="32" idx="7"/>
                <a:endCxn id="26" idx="3"/>
              </p:cNvCxnSpPr>
              <p:nvPr/>
            </p:nvCxnSpPr>
            <p:spPr>
              <a:xfrm flipV="1">
                <a:off x="5561124" y="4896867"/>
                <a:ext cx="77601" cy="2295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04A818F-07DB-8545-9556-BB27E7616B57}"/>
                  </a:ext>
                </a:extLst>
              </p:cNvPr>
              <p:cNvCxnSpPr>
                <a:cxnSpLocks/>
                <a:endCxn id="31" idx="3"/>
              </p:cNvCxnSpPr>
              <p:nvPr/>
            </p:nvCxnSpPr>
            <p:spPr>
              <a:xfrm flipV="1">
                <a:off x="4060550" y="5324353"/>
                <a:ext cx="103105" cy="16681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D96083A-C977-6D47-BB12-FCC435083A13}"/>
                  </a:ext>
                </a:extLst>
              </p:cNvPr>
              <p:cNvCxnSpPr>
                <a:cxnSpLocks/>
                <a:endCxn id="31" idx="5"/>
              </p:cNvCxnSpPr>
              <p:nvPr/>
            </p:nvCxnSpPr>
            <p:spPr>
              <a:xfrm flipH="1" flipV="1">
                <a:off x="4339861" y="5324353"/>
                <a:ext cx="90112" cy="16648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DF73253-42B6-7648-8993-1D0D4584F85C}"/>
                  </a:ext>
                </a:extLst>
              </p:cNvPr>
              <p:cNvCxnSpPr>
                <a:cxnSpLocks/>
                <a:endCxn id="32" idx="3"/>
              </p:cNvCxnSpPr>
              <p:nvPr/>
            </p:nvCxnSpPr>
            <p:spPr>
              <a:xfrm flipV="1">
                <a:off x="5256810" y="5310150"/>
                <a:ext cx="128108" cy="1514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56F59AA-98D2-B24B-92C1-17D4FBC93D06}"/>
                  </a:ext>
                </a:extLst>
              </p:cNvPr>
              <p:cNvCxnSpPr>
                <a:cxnSpLocks/>
                <a:endCxn id="32" idx="5"/>
              </p:cNvCxnSpPr>
              <p:nvPr/>
            </p:nvCxnSpPr>
            <p:spPr>
              <a:xfrm flipH="1" flipV="1">
                <a:off x="5561124" y="5310150"/>
                <a:ext cx="113263" cy="14468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3FA4F3A-62C5-B242-AA33-C6EA4C19CACE}"/>
                  </a:ext>
                </a:extLst>
              </p:cNvPr>
              <p:cNvCxnSpPr>
                <a:cxnSpLocks/>
                <a:endCxn id="33" idx="3"/>
              </p:cNvCxnSpPr>
              <p:nvPr/>
            </p:nvCxnSpPr>
            <p:spPr>
              <a:xfrm flipV="1">
                <a:off x="6222237" y="5310150"/>
                <a:ext cx="115184" cy="13647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717E480-A056-214B-B934-292A3E870322}"/>
                  </a:ext>
                </a:extLst>
              </p:cNvPr>
              <p:cNvCxnSpPr>
                <a:cxnSpLocks/>
                <a:endCxn id="33" idx="5"/>
              </p:cNvCxnSpPr>
              <p:nvPr/>
            </p:nvCxnSpPr>
            <p:spPr>
              <a:xfrm flipH="1" flipV="1">
                <a:off x="6513627" y="5310150"/>
                <a:ext cx="139499" cy="13647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2BD458-5CE1-314E-B145-787AFDC4DEF0}"/>
                  </a:ext>
                </a:extLst>
              </p:cNvPr>
              <p:cNvCxnSpPr>
                <a:cxnSpLocks/>
                <a:endCxn id="30" idx="5"/>
              </p:cNvCxnSpPr>
              <p:nvPr/>
            </p:nvCxnSpPr>
            <p:spPr>
              <a:xfrm flipH="1" flipV="1">
                <a:off x="3445899" y="5304562"/>
                <a:ext cx="96946" cy="19586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0016408-82AF-0547-B5F8-7B0E45FC372A}"/>
                  </a:ext>
                </a:extLst>
              </p:cNvPr>
              <p:cNvCxnSpPr>
                <a:cxnSpLocks/>
                <a:endCxn id="30" idx="3"/>
              </p:cNvCxnSpPr>
              <p:nvPr/>
            </p:nvCxnSpPr>
            <p:spPr>
              <a:xfrm flipV="1">
                <a:off x="3159785" y="5304562"/>
                <a:ext cx="79324" cy="19863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8EB17CD-80DB-1345-A70E-12357F7EF252}"/>
                  </a:ext>
                </a:extLst>
              </p:cNvPr>
              <p:cNvCxnSpPr>
                <a:stCxn id="30" idx="0"/>
                <a:endCxn id="25" idx="5"/>
              </p:cNvCxnSpPr>
              <p:nvPr/>
            </p:nvCxnSpPr>
            <p:spPr>
              <a:xfrm flipH="1" flipV="1">
                <a:off x="3211611" y="4905097"/>
                <a:ext cx="130893" cy="1316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E4F92AC-4483-8C44-9F13-44FAE2367ABE}"/>
                  </a:ext>
                </a:extLst>
              </p:cNvPr>
              <p:cNvCxnSpPr>
                <a:cxnSpLocks/>
                <a:endCxn id="25" idx="3"/>
              </p:cNvCxnSpPr>
              <p:nvPr/>
            </p:nvCxnSpPr>
            <p:spPr>
              <a:xfrm flipV="1">
                <a:off x="2813220" y="4905097"/>
                <a:ext cx="114420" cy="15765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BF0C1CE-36F5-FE48-B1A2-491618AB1862}"/>
                  </a:ext>
                </a:extLst>
              </p:cNvPr>
              <p:cNvCxnSpPr>
                <a:stCxn id="25" idx="0"/>
                <a:endCxn id="22" idx="5"/>
              </p:cNvCxnSpPr>
              <p:nvPr/>
            </p:nvCxnSpPr>
            <p:spPr>
              <a:xfrm flipH="1" flipV="1">
                <a:off x="2813029" y="4208790"/>
                <a:ext cx="256597" cy="35909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96CA362-7A13-CA4D-8222-BD73A1B8CE10}"/>
                  </a:ext>
                </a:extLst>
              </p:cNvPr>
              <p:cNvCxnSpPr>
                <a:stCxn id="22" idx="7"/>
              </p:cNvCxnSpPr>
              <p:nvPr/>
            </p:nvCxnSpPr>
            <p:spPr>
              <a:xfrm flipV="1">
                <a:off x="2813029" y="3460236"/>
                <a:ext cx="256596" cy="12843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F0BA969-55FD-9541-8473-3EDDDBF9CFD9}"/>
                  </a:ext>
                </a:extLst>
              </p:cNvPr>
              <p:cNvCxnSpPr>
                <a:cxnSpLocks/>
                <a:endCxn id="29" idx="5"/>
              </p:cNvCxnSpPr>
              <p:nvPr/>
            </p:nvCxnSpPr>
            <p:spPr>
              <a:xfrm flipH="1" flipV="1">
                <a:off x="2383219" y="5342641"/>
                <a:ext cx="118988" cy="16647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E59C909-43A7-6643-BA48-B15EC6A1C4CE}"/>
                  </a:ext>
                </a:extLst>
              </p:cNvPr>
              <p:cNvCxnSpPr>
                <a:cxnSpLocks/>
                <a:endCxn id="29" idx="3"/>
              </p:cNvCxnSpPr>
              <p:nvPr/>
            </p:nvCxnSpPr>
            <p:spPr>
              <a:xfrm flipV="1">
                <a:off x="2134670" y="5342641"/>
                <a:ext cx="41759" cy="15778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48C037D-489F-6F4A-A1C7-32BB863B3A70}"/>
                  </a:ext>
                </a:extLst>
              </p:cNvPr>
              <p:cNvCxnSpPr>
                <a:stCxn id="29" idx="0"/>
                <a:endCxn id="24" idx="5"/>
              </p:cNvCxnSpPr>
              <p:nvPr/>
            </p:nvCxnSpPr>
            <p:spPr>
              <a:xfrm flipH="1" flipV="1">
                <a:off x="2196976" y="4871318"/>
                <a:ext cx="82848" cy="20346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9652150-E08E-A943-BFC5-B048F81BCC0D}"/>
                  </a:ext>
                </a:extLst>
              </p:cNvPr>
              <p:cNvCxnSpPr>
                <a:cxnSpLocks/>
                <a:endCxn id="35" idx="5"/>
              </p:cNvCxnSpPr>
              <p:nvPr/>
            </p:nvCxnSpPr>
            <p:spPr>
              <a:xfrm flipH="1" flipV="1">
                <a:off x="1451555" y="5645258"/>
                <a:ext cx="171297" cy="14646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07CB335-257F-5044-9B03-139B99C24409}"/>
                  </a:ext>
                </a:extLst>
              </p:cNvPr>
              <p:cNvCxnSpPr>
                <a:cxnSpLocks/>
                <a:endCxn id="35" idx="3"/>
              </p:cNvCxnSpPr>
              <p:nvPr/>
            </p:nvCxnSpPr>
            <p:spPr>
              <a:xfrm flipV="1">
                <a:off x="1248029" y="5645258"/>
                <a:ext cx="102343" cy="1423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101E896-88B5-F442-9D5E-1BDB52D0FED9}"/>
                  </a:ext>
                </a:extLst>
              </p:cNvPr>
              <p:cNvCxnSpPr>
                <a:cxnSpLocks/>
                <a:endCxn id="34" idx="5"/>
              </p:cNvCxnSpPr>
              <p:nvPr/>
            </p:nvCxnSpPr>
            <p:spPr>
              <a:xfrm flipH="1" flipV="1">
                <a:off x="584520" y="5645258"/>
                <a:ext cx="135334" cy="1423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A901356-0158-504D-A8E4-53815661463F}"/>
                  </a:ext>
                </a:extLst>
              </p:cNvPr>
              <p:cNvCxnSpPr>
                <a:stCxn id="36" idx="0"/>
                <a:endCxn id="34" idx="3"/>
              </p:cNvCxnSpPr>
              <p:nvPr/>
            </p:nvCxnSpPr>
            <p:spPr>
              <a:xfrm flipV="1">
                <a:off x="310595" y="5645258"/>
                <a:ext cx="172742" cy="13992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2CCD557-0F8C-6D47-AC8D-D08837C98770}"/>
                  </a:ext>
                </a:extLst>
              </p:cNvPr>
              <p:cNvCxnSpPr>
                <a:stCxn id="34" idx="7"/>
                <a:endCxn id="28" idx="3"/>
              </p:cNvCxnSpPr>
              <p:nvPr/>
            </p:nvCxnSpPr>
            <p:spPr>
              <a:xfrm flipV="1">
                <a:off x="584520" y="5329234"/>
                <a:ext cx="315037" cy="1881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30EFA41-F3C7-4B4A-AA5E-F072673881E9}"/>
                  </a:ext>
                </a:extLst>
              </p:cNvPr>
              <p:cNvCxnSpPr>
                <a:cxnSpLocks/>
                <a:stCxn id="35" idx="1"/>
                <a:endCxn id="28" idx="5"/>
              </p:cNvCxnSpPr>
              <p:nvPr/>
            </p:nvCxnSpPr>
            <p:spPr>
              <a:xfrm flipH="1" flipV="1">
                <a:off x="1106347" y="5329234"/>
                <a:ext cx="244025" cy="1881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C8F66EE-099C-F04A-AA8A-9ADCF76B24C8}"/>
                  </a:ext>
                </a:extLst>
              </p:cNvPr>
              <p:cNvCxnSpPr>
                <a:cxnSpLocks/>
                <a:stCxn id="28" idx="7"/>
                <a:endCxn id="24" idx="3"/>
              </p:cNvCxnSpPr>
              <p:nvPr/>
            </p:nvCxnSpPr>
            <p:spPr>
              <a:xfrm flipV="1">
                <a:off x="1106347" y="4871318"/>
                <a:ext cx="650838" cy="23601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B042A1A-8B22-8F40-AFB9-20AA21A548D1}"/>
                  </a:ext>
                </a:extLst>
              </p:cNvPr>
              <p:cNvCxnSpPr>
                <a:cxnSpLocks/>
                <a:stCxn id="24" idx="0"/>
                <a:endCxn id="22" idx="3"/>
              </p:cNvCxnSpPr>
              <p:nvPr/>
            </p:nvCxnSpPr>
            <p:spPr>
              <a:xfrm flipV="1">
                <a:off x="1977081" y="4208790"/>
                <a:ext cx="218495" cy="12843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6279602-93B7-DF4F-9897-FD0FDEA2B2CF}"/>
                    </a:ext>
                  </a:extLst>
                </p:cNvPr>
                <p:cNvSpPr txBox="1"/>
                <p:nvPr/>
              </p:nvSpPr>
              <p:spPr>
                <a:xfrm>
                  <a:off x="1358875" y="5878188"/>
                  <a:ext cx="296563" cy="32873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6279602-93B7-DF4F-9897-FD0FDEA2B2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75" y="5878188"/>
                  <a:ext cx="296563" cy="328739"/>
                </a:xfrm>
                <a:prstGeom prst="rect">
                  <a:avLst/>
                </a:prstGeom>
                <a:blipFill>
                  <a:blip r:embed="rId4"/>
                  <a:stretch>
                    <a:fillRect l="-125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0E3A74-5B61-074A-9840-A27A94F85B27}"/>
                    </a:ext>
                  </a:extLst>
                </p:cNvPr>
                <p:cNvSpPr txBox="1"/>
                <p:nvPr/>
              </p:nvSpPr>
              <p:spPr>
                <a:xfrm>
                  <a:off x="1892827" y="5873892"/>
                  <a:ext cx="296563" cy="32873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0E3A74-5B61-074A-9840-A27A94F85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2827" y="5873892"/>
                  <a:ext cx="296563" cy="328739"/>
                </a:xfrm>
                <a:prstGeom prst="rect">
                  <a:avLst/>
                </a:prstGeom>
                <a:blipFill>
                  <a:blip r:embed="rId5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04FF344-97B7-9E40-A4E6-0AF2FE5EDDD6}"/>
                    </a:ext>
                  </a:extLst>
                </p:cNvPr>
                <p:cNvSpPr txBox="1"/>
                <p:nvPr/>
              </p:nvSpPr>
              <p:spPr>
                <a:xfrm>
                  <a:off x="2307121" y="5878188"/>
                  <a:ext cx="296563" cy="32873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04FF344-97B7-9E40-A4E6-0AF2FE5EDD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7121" y="5878188"/>
                  <a:ext cx="296563" cy="328739"/>
                </a:xfrm>
                <a:prstGeom prst="rect">
                  <a:avLst/>
                </a:prstGeom>
                <a:blipFill>
                  <a:blip r:embed="rId6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555C40-7F78-5049-80EF-5F64B256231D}"/>
                    </a:ext>
                  </a:extLst>
                </p:cNvPr>
                <p:cNvSpPr txBox="1"/>
                <p:nvPr/>
              </p:nvSpPr>
              <p:spPr>
                <a:xfrm>
                  <a:off x="2751402" y="5599993"/>
                  <a:ext cx="296563" cy="32873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555C40-7F78-5049-80EF-5F64B2562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1402" y="5599993"/>
                  <a:ext cx="296563" cy="328739"/>
                </a:xfrm>
                <a:prstGeom prst="rect">
                  <a:avLst/>
                </a:prstGeom>
                <a:blipFill>
                  <a:blip r:embed="rId7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50E0EAC-0545-B647-BE9B-D3B4E772629F}"/>
                    </a:ext>
                  </a:extLst>
                </p:cNvPr>
                <p:cNvSpPr txBox="1"/>
                <p:nvPr/>
              </p:nvSpPr>
              <p:spPr>
                <a:xfrm>
                  <a:off x="3170017" y="5599992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50E0EAC-0545-B647-BE9B-D3B4E77262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0017" y="5599992"/>
                  <a:ext cx="296563" cy="328739"/>
                </a:xfrm>
                <a:prstGeom prst="rect">
                  <a:avLst/>
                </a:prstGeom>
                <a:blipFill>
                  <a:blip r:embed="rId8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2D2873-B3F6-D14F-A5A8-C287C892F7D1}"/>
                    </a:ext>
                  </a:extLst>
                </p:cNvPr>
                <p:cNvSpPr txBox="1"/>
                <p:nvPr/>
              </p:nvSpPr>
              <p:spPr>
                <a:xfrm>
                  <a:off x="3449012" y="5147879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2D2873-B3F6-D14F-A5A8-C287C892F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9012" y="5147879"/>
                  <a:ext cx="296563" cy="328739"/>
                </a:xfrm>
                <a:prstGeom prst="rect">
                  <a:avLst/>
                </a:prstGeom>
                <a:blipFill>
                  <a:blip r:embed="rId9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296C16A-CEB6-8242-A9AF-D140DDFE2158}"/>
                    </a:ext>
                  </a:extLst>
                </p:cNvPr>
                <p:cNvSpPr txBox="1"/>
                <p:nvPr/>
              </p:nvSpPr>
              <p:spPr>
                <a:xfrm>
                  <a:off x="3810392" y="5586929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296C16A-CEB6-8242-A9AF-D140DDFE2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392" y="5586929"/>
                  <a:ext cx="296563" cy="328739"/>
                </a:xfrm>
                <a:prstGeom prst="rect">
                  <a:avLst/>
                </a:prstGeom>
                <a:blipFill>
                  <a:blip r:embed="rId10"/>
                  <a:stretch>
                    <a:fillRect l="-8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674D5F6-409B-284B-AB68-BDE9C05AD13D}"/>
                    </a:ext>
                  </a:extLst>
                </p:cNvPr>
                <p:cNvSpPr txBox="1"/>
                <p:nvPr/>
              </p:nvSpPr>
              <p:spPr>
                <a:xfrm>
                  <a:off x="4261461" y="5577341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674D5F6-409B-284B-AB68-BDE9C05AD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1461" y="5577341"/>
                  <a:ext cx="296563" cy="328739"/>
                </a:xfrm>
                <a:prstGeom prst="rect">
                  <a:avLst/>
                </a:prstGeom>
                <a:blipFill>
                  <a:blip r:embed="rId11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AE470A3-3AAF-8B4C-A163-CA2F620F6E47}"/>
                    </a:ext>
                  </a:extLst>
                </p:cNvPr>
                <p:cNvSpPr txBox="1"/>
                <p:nvPr/>
              </p:nvSpPr>
              <p:spPr>
                <a:xfrm>
                  <a:off x="4708442" y="5575666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AE470A3-3AAF-8B4C-A163-CA2F620F6E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8442" y="5575666"/>
                  <a:ext cx="296563" cy="328739"/>
                </a:xfrm>
                <a:prstGeom prst="rect">
                  <a:avLst/>
                </a:prstGeom>
                <a:blipFill>
                  <a:blip r:embed="rId12"/>
                  <a:stretch>
                    <a:fillRect l="-16667" r="-125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8E715FD-D9D1-944C-B6FD-558191E1A920}"/>
                    </a:ext>
                  </a:extLst>
                </p:cNvPr>
                <p:cNvSpPr txBox="1"/>
                <p:nvPr/>
              </p:nvSpPr>
              <p:spPr>
                <a:xfrm>
                  <a:off x="5131382" y="5573991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8E715FD-D9D1-944C-B6FD-558191E1A9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382" y="5573991"/>
                  <a:ext cx="296563" cy="328739"/>
                </a:xfrm>
                <a:prstGeom prst="rect">
                  <a:avLst/>
                </a:prstGeom>
                <a:blipFill>
                  <a:blip r:embed="rId13"/>
                  <a:stretch>
                    <a:fillRect l="-8000" r="-16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11FE63-6494-164C-A014-984EBD5AB34A}"/>
                    </a:ext>
                  </a:extLst>
                </p:cNvPr>
                <p:cNvSpPr txBox="1"/>
                <p:nvPr/>
              </p:nvSpPr>
              <p:spPr>
                <a:xfrm>
                  <a:off x="5461070" y="5147879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11FE63-6494-164C-A014-984EBD5AB3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1070" y="5147879"/>
                  <a:ext cx="296563" cy="328739"/>
                </a:xfrm>
                <a:prstGeom prst="rect">
                  <a:avLst/>
                </a:prstGeom>
                <a:blipFill>
                  <a:blip r:embed="rId14"/>
                  <a:stretch>
                    <a:fillRect l="-8000" r="-16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7464BFD-987D-BA48-9646-13FF7CC9FE01}"/>
                    </a:ext>
                  </a:extLst>
                </p:cNvPr>
                <p:cNvSpPr txBox="1"/>
                <p:nvPr/>
              </p:nvSpPr>
              <p:spPr>
                <a:xfrm>
                  <a:off x="5924090" y="5552722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7464BFD-987D-BA48-9646-13FF7CC9FE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4090" y="5552722"/>
                  <a:ext cx="296563" cy="328739"/>
                </a:xfrm>
                <a:prstGeom prst="rect">
                  <a:avLst/>
                </a:prstGeom>
                <a:blipFill>
                  <a:blip r:embed="rId15"/>
                  <a:stretch>
                    <a:fillRect l="-7692" r="-11538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D2893FD-BF35-0C4F-9F9A-018E2C53447E}"/>
                    </a:ext>
                  </a:extLst>
                </p:cNvPr>
                <p:cNvSpPr txBox="1"/>
                <p:nvPr/>
              </p:nvSpPr>
              <p:spPr>
                <a:xfrm>
                  <a:off x="6359309" y="5547774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D2893FD-BF35-0C4F-9F9A-018E2C534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309" y="5547774"/>
                  <a:ext cx="296563" cy="328739"/>
                </a:xfrm>
                <a:prstGeom prst="rect">
                  <a:avLst/>
                </a:prstGeom>
                <a:blipFill>
                  <a:blip r:embed="rId16"/>
                  <a:stretch>
                    <a:fillRect l="-12000" r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0FC5F38-B560-2941-98E1-70868EA2F4B2}"/>
                    </a:ext>
                  </a:extLst>
                </p:cNvPr>
                <p:cNvSpPr txBox="1"/>
                <p:nvPr/>
              </p:nvSpPr>
              <p:spPr>
                <a:xfrm>
                  <a:off x="6889517" y="5534734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0FC5F38-B560-2941-98E1-70868EA2F4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9517" y="5534734"/>
                  <a:ext cx="296563" cy="328739"/>
                </a:xfrm>
                <a:prstGeom prst="rect">
                  <a:avLst/>
                </a:prstGeom>
                <a:blipFill>
                  <a:blip r:embed="rId17"/>
                  <a:stretch>
                    <a:fillRect l="-7692" r="-11538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A70442-EE90-C243-9C5E-40522ABB3BA5}"/>
                    </a:ext>
                  </a:extLst>
                </p:cNvPr>
                <p:cNvSpPr txBox="1"/>
                <p:nvPr/>
              </p:nvSpPr>
              <p:spPr>
                <a:xfrm>
                  <a:off x="7355456" y="5526527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A70442-EE90-C243-9C5E-40522ABB3B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5456" y="5526527"/>
                  <a:ext cx="296563" cy="328739"/>
                </a:xfrm>
                <a:prstGeom prst="rect">
                  <a:avLst/>
                </a:prstGeom>
                <a:blipFill>
                  <a:blip r:embed="rId18"/>
                  <a:stretch>
                    <a:fillRect l="-8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6B99072-0F4C-FD45-A029-654F2E93029A}"/>
              </a:ext>
            </a:extLst>
          </p:cNvPr>
          <p:cNvCxnSpPr/>
          <p:nvPr/>
        </p:nvCxnSpPr>
        <p:spPr>
          <a:xfrm flipV="1">
            <a:off x="664464" y="4829807"/>
            <a:ext cx="0" cy="145773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E2A0AC9B-8406-D54A-BC19-5C3E19984094}"/>
              </a:ext>
            </a:extLst>
          </p:cNvPr>
          <p:cNvSpPr txBox="1"/>
          <p:nvPr/>
        </p:nvSpPr>
        <p:spPr>
          <a:xfrm>
            <a:off x="791503" y="6032757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at leaves and go towards root</a:t>
            </a:r>
          </a:p>
        </p:txBody>
      </p:sp>
    </p:spTree>
    <p:extLst>
      <p:ext uri="{BB962C8B-B14F-4D97-AF65-F5344CB8AC3E}">
        <p14:creationId xmlns:p14="http://schemas.microsoft.com/office/powerpoint/2010/main" val="454126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AC1E-4337-1D4A-ABBA-BE3E7167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Cluster – Cluster Centre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C5EFA-7AE6-0741-A58D-CED53C335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88" y="1655699"/>
            <a:ext cx="7340424" cy="479023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68F0EDF-B8DF-8F4B-8C91-07DA8022E08C}"/>
              </a:ext>
            </a:extLst>
          </p:cNvPr>
          <p:cNvSpPr/>
          <p:nvPr/>
        </p:nvSpPr>
        <p:spPr>
          <a:xfrm>
            <a:off x="2622051" y="3907250"/>
            <a:ext cx="171193" cy="19212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E71575-8E3C-054C-A2F9-C3CF8110D287}"/>
              </a:ext>
            </a:extLst>
          </p:cNvPr>
          <p:cNvSpPr/>
          <p:nvPr/>
        </p:nvSpPr>
        <p:spPr>
          <a:xfrm>
            <a:off x="2375024" y="3954751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C30452-DA8B-9A49-A951-1A5A3EDB1A9C}"/>
              </a:ext>
            </a:extLst>
          </p:cNvPr>
          <p:cNvSpPr/>
          <p:nvPr/>
        </p:nvSpPr>
        <p:spPr>
          <a:xfrm>
            <a:off x="6351279" y="3981949"/>
            <a:ext cx="171193" cy="19212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AD8D3B-9733-3846-A5AA-FF7F1C1C97EE}"/>
              </a:ext>
            </a:extLst>
          </p:cNvPr>
          <p:cNvSpPr/>
          <p:nvPr/>
        </p:nvSpPr>
        <p:spPr>
          <a:xfrm>
            <a:off x="6111377" y="3919125"/>
            <a:ext cx="171193" cy="1921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17397BE-7F1C-3342-914B-F8591E0D01C6}"/>
              </a:ext>
            </a:extLst>
          </p:cNvPr>
          <p:cNvSpPr/>
          <p:nvPr/>
        </p:nvSpPr>
        <p:spPr>
          <a:xfrm>
            <a:off x="4531999" y="2480232"/>
            <a:ext cx="171193" cy="19212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50CDEC-49E2-684A-8B67-D71DC67F1359}"/>
              </a:ext>
            </a:extLst>
          </p:cNvPr>
          <p:cNvSpPr/>
          <p:nvPr/>
        </p:nvSpPr>
        <p:spPr>
          <a:xfrm>
            <a:off x="4284972" y="2527733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6266E8-BA47-EB4A-8E30-4B16B4AF6577}"/>
              </a:ext>
            </a:extLst>
          </p:cNvPr>
          <p:cNvSpPr/>
          <p:nvPr/>
        </p:nvSpPr>
        <p:spPr>
          <a:xfrm>
            <a:off x="4360806" y="2073133"/>
            <a:ext cx="171193" cy="19212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F44EBF-E642-A546-BA38-516DF136E619}"/>
              </a:ext>
            </a:extLst>
          </p:cNvPr>
          <p:cNvSpPr/>
          <p:nvPr/>
        </p:nvSpPr>
        <p:spPr>
          <a:xfrm>
            <a:off x="4120904" y="2010309"/>
            <a:ext cx="171193" cy="1921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CAB9DBC-4D0C-8546-8AA3-62841D41AC90}"/>
              </a:ext>
            </a:extLst>
          </p:cNvPr>
          <p:cNvSpPr/>
          <p:nvPr/>
        </p:nvSpPr>
        <p:spPr>
          <a:xfrm>
            <a:off x="1898032" y="4985925"/>
            <a:ext cx="171193" cy="192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08E591-C95B-BB48-853C-25B24C296099}"/>
              </a:ext>
            </a:extLst>
          </p:cNvPr>
          <p:cNvSpPr/>
          <p:nvPr/>
        </p:nvSpPr>
        <p:spPr>
          <a:xfrm>
            <a:off x="3475095" y="4976437"/>
            <a:ext cx="171193" cy="19212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31F88-924D-D04E-925A-73957E6F3327}"/>
              </a:ext>
            </a:extLst>
          </p:cNvPr>
          <p:cNvSpPr/>
          <p:nvPr/>
        </p:nvSpPr>
        <p:spPr>
          <a:xfrm>
            <a:off x="5687460" y="4985925"/>
            <a:ext cx="171193" cy="1921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52FD968-60AA-2C41-80F9-989DFE1045E4}"/>
              </a:ext>
            </a:extLst>
          </p:cNvPr>
          <p:cNvSpPr/>
          <p:nvPr/>
        </p:nvSpPr>
        <p:spPr>
          <a:xfrm>
            <a:off x="7394328" y="4985925"/>
            <a:ext cx="171193" cy="19212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52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03F8-6744-2E42-ACA2-4EFE7AAE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Cluster – Cluster Centre Stamp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D37143-6E13-374C-9D5B-57FA6CB15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8900"/>
                <a:ext cx="8229600" cy="1031909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/>
                  <a:t>Find </a:t>
                </a:r>
                <a:r>
                  <a:rPr lang="en-US" sz="2600" b="1" dirty="0">
                    <a:solidFill>
                      <a:schemeClr val="accent4"/>
                    </a:solidFill>
                  </a:rPr>
                  <a:t>largest</a:t>
                </a:r>
                <a:r>
                  <a:rPr lang="en-US" sz="2600" dirty="0"/>
                  <a:t> stamp where max</a:t>
                </a:r>
                <a14:m>
                  <m:oMath xmlns:m="http://schemas.openxmlformats.org/officeDocument/2006/math">
                    <m:r>
                      <a:rPr lang="en-CA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  <m:r>
                      <a:rPr lang="en-CA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CA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CA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A" sz="2600" i="1">
                            <a:latin typeface="Cambria Math" panose="02040503050406030204" pitchFamily="18" charset="0"/>
                          </a:rPr>
                          <m:t>𝑎𝑝𝑥</m:t>
                        </m:r>
                      </m:sub>
                    </m:sSub>
                  </m:oMath>
                </a14:m>
                <a:endParaRPr lang="en-US" sz="2600" dirty="0"/>
              </a:p>
              <a:p>
                <a:r>
                  <a:rPr lang="en-US" sz="2600" dirty="0"/>
                  <a:t>Get cluster </a:t>
                </a:r>
                <a:r>
                  <a:rPr lang="en-US" sz="2600" dirty="0" err="1"/>
                  <a:t>centre</a:t>
                </a:r>
                <a:r>
                  <a:rPr lang="en-US" sz="2600" dirty="0"/>
                  <a:t> for each candidate trajectory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D37143-6E13-374C-9D5B-57FA6CB15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8900"/>
                <a:ext cx="8229600" cy="1031909"/>
              </a:xfrm>
              <a:blipFill>
                <a:blip r:embed="rId2"/>
                <a:stretch>
                  <a:fillRect l="-1389" t="-6098"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D3FD2C2-05A5-B148-AE67-ADDFB6CC6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13" y="2572099"/>
            <a:ext cx="4986851" cy="2772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A56998-6264-FB49-B0A4-5895B6C7BA6F}"/>
                  </a:ext>
                </a:extLst>
              </p:cNvPr>
              <p:cNvSpPr txBox="1"/>
              <p:nvPr/>
            </p:nvSpPr>
            <p:spPr>
              <a:xfrm>
                <a:off x="968661" y="2703416"/>
                <a:ext cx="1912447" cy="2554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800" i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CA" sz="2800">
                          <a:latin typeface="Cambria Math" panose="02040503050406030204" pitchFamily="18" charset="0"/>
                        </a:rPr>
                        <m:t>ax</m:t>
                      </m:r>
                      <m:r>
                        <a:rPr lang="en-CA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rad</m:t>
                      </m:r>
                      <m:r>
                        <a:rPr lang="en-CA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CA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CA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rad</m:t>
                      </m:r>
                      <m:r>
                        <a:rPr lang="en-CA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CA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rad</m:t>
                      </m:r>
                      <m:r>
                        <a:rPr lang="en-CA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CA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rad</m:t>
                      </m:r>
                      <m:r>
                        <a:rPr lang="en-CA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CA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A56998-6264-FB49-B0A4-5895B6C7B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61" y="2703416"/>
                <a:ext cx="1912447" cy="2554545"/>
              </a:xfrm>
              <a:prstGeom prst="rect">
                <a:avLst/>
              </a:prstGeom>
              <a:blipFill>
                <a:blip r:embed="rId4"/>
                <a:stretch>
                  <a:fillRect l="-658" t="-990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DB82593-D122-D347-9557-141D68401CBB}"/>
              </a:ext>
            </a:extLst>
          </p:cNvPr>
          <p:cNvSpPr/>
          <p:nvPr/>
        </p:nvSpPr>
        <p:spPr>
          <a:xfrm>
            <a:off x="1240971" y="3889248"/>
            <a:ext cx="6135189" cy="57302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85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E1BC-5B8A-0141-AEC0-529DCEC1F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Queries - 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310F89-8547-3F47-98A6-4453549FEB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Invoke the NN Pruning algorithm</a:t>
                </a:r>
              </a:p>
              <a:p>
                <a:r>
                  <a:rPr lang="en-US" dirty="0"/>
                  <a:t>Convert candidate trajectories to candidate cluster </a:t>
                </a:r>
                <a:r>
                  <a:rPr lang="en-US" dirty="0" err="1"/>
                  <a:t>centres</a:t>
                </a:r>
                <a:endParaRPr lang="en-US" dirty="0"/>
              </a:p>
              <a:p>
                <a:r>
                  <a:rPr lang="en-US" dirty="0"/>
                  <a:t>Upper bound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𝑎𝑝𝑥</m:t>
                        </m:r>
                      </m:sub>
                    </m:sSub>
                  </m:oMath>
                </a14:m>
                <a:r>
                  <a:rPr lang="en-US" dirty="0"/>
                  <a:t> ?</a:t>
                </a:r>
              </a:p>
              <a:p>
                <a:r>
                  <a:rPr lang="en-US" dirty="0"/>
                  <a:t>Might be able to eliminate some cluster </a:t>
                </a:r>
                <a:r>
                  <a:rPr lang="en-US" dirty="0" err="1"/>
                  <a:t>centres</a:t>
                </a:r>
                <a:endParaRPr lang="en-US" dirty="0"/>
              </a:p>
              <a:p>
                <a:r>
                  <a:rPr lang="en-US" dirty="0"/>
                  <a:t>Now have to do </a:t>
                </a:r>
                <a:r>
                  <a:rPr lang="en-US" i="1" dirty="0"/>
                  <a:t>CFD</a:t>
                </a:r>
                <a:r>
                  <a:rPr lang="en-US" dirty="0"/>
                  <a:t> and </a:t>
                </a:r>
                <a:r>
                  <a:rPr lang="en-US" i="1" dirty="0"/>
                  <a:t>FDP</a:t>
                </a:r>
                <a:r>
                  <a:rPr lang="en-US" dirty="0"/>
                  <a:t> computations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310F89-8547-3F47-98A6-4453549FE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BE5C85B7-C34A-974A-9509-8783E5196C6C}"/>
              </a:ext>
            </a:extLst>
          </p:cNvPr>
          <p:cNvGrpSpPr/>
          <p:nvPr/>
        </p:nvGrpSpPr>
        <p:grpSpPr>
          <a:xfrm>
            <a:off x="648635" y="3436808"/>
            <a:ext cx="8259424" cy="3047540"/>
            <a:chOff x="648635" y="3266120"/>
            <a:chExt cx="8259424" cy="3047540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D774FDD-9A41-9443-93A0-288305C453FE}"/>
                </a:ext>
              </a:extLst>
            </p:cNvPr>
            <p:cNvCxnSpPr/>
            <p:nvPr/>
          </p:nvCxnSpPr>
          <p:spPr>
            <a:xfrm>
              <a:off x="959531" y="3718265"/>
              <a:ext cx="75407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411D6B-CB36-CD43-B526-F79BA72F0972}"/>
                </a:ext>
              </a:extLst>
            </p:cNvPr>
            <p:cNvSpPr txBox="1"/>
            <p:nvPr/>
          </p:nvSpPr>
          <p:spPr>
            <a:xfrm>
              <a:off x="648635" y="353538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E2B850B-BD14-0443-8CEE-8AA900567F24}"/>
                    </a:ext>
                  </a:extLst>
                </p:cNvPr>
                <p:cNvSpPr txBox="1"/>
                <p:nvPr/>
              </p:nvSpPr>
              <p:spPr>
                <a:xfrm>
                  <a:off x="8463707" y="3511001"/>
                  <a:ext cx="4443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E2B850B-BD14-0443-8CEE-8AA900567F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3707" y="3511001"/>
                  <a:ext cx="44435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7C11756-AAA2-1E42-A577-492D514BF75E}"/>
                </a:ext>
              </a:extLst>
            </p:cNvPr>
            <p:cNvCxnSpPr/>
            <p:nvPr/>
          </p:nvCxnSpPr>
          <p:spPr>
            <a:xfrm>
              <a:off x="1684955" y="4193753"/>
              <a:ext cx="1511808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47739B5-D385-AD47-9C63-062A697B2213}"/>
                </a:ext>
              </a:extLst>
            </p:cNvPr>
            <p:cNvCxnSpPr>
              <a:cxnSpLocks/>
            </p:cNvCxnSpPr>
            <p:nvPr/>
          </p:nvCxnSpPr>
          <p:spPr>
            <a:xfrm>
              <a:off x="2093387" y="4504649"/>
              <a:ext cx="676656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E1E19B-A9E0-394F-8B59-261701D5AD7B}"/>
                </a:ext>
              </a:extLst>
            </p:cNvPr>
            <p:cNvCxnSpPr>
              <a:cxnSpLocks/>
            </p:cNvCxnSpPr>
            <p:nvPr/>
          </p:nvCxnSpPr>
          <p:spPr>
            <a:xfrm>
              <a:off x="1416731" y="4815545"/>
              <a:ext cx="1267968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CD44E47-960E-7D44-B8BA-912324A0A3F3}"/>
                </a:ext>
              </a:extLst>
            </p:cNvPr>
            <p:cNvCxnSpPr>
              <a:cxnSpLocks/>
            </p:cNvCxnSpPr>
            <p:nvPr/>
          </p:nvCxnSpPr>
          <p:spPr>
            <a:xfrm>
              <a:off x="1837355" y="5114249"/>
              <a:ext cx="1639824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C605835-9102-034E-B448-2A14E3D43DB4}"/>
                </a:ext>
              </a:extLst>
            </p:cNvPr>
            <p:cNvCxnSpPr>
              <a:cxnSpLocks/>
            </p:cNvCxnSpPr>
            <p:nvPr/>
          </p:nvCxnSpPr>
          <p:spPr>
            <a:xfrm>
              <a:off x="3117833" y="5470530"/>
              <a:ext cx="1085088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ED36DA8-1D60-6943-9C7B-9CECCF7CB53B}"/>
                </a:ext>
              </a:extLst>
            </p:cNvPr>
            <p:cNvCxnSpPr>
              <a:cxnSpLocks/>
            </p:cNvCxnSpPr>
            <p:nvPr/>
          </p:nvCxnSpPr>
          <p:spPr>
            <a:xfrm>
              <a:off x="3223288" y="5800737"/>
              <a:ext cx="371856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657CE7-7078-714A-A683-5501E6F9FF1C}"/>
                    </a:ext>
                  </a:extLst>
                </p:cNvPr>
                <p:cNvSpPr txBox="1"/>
                <p:nvPr/>
              </p:nvSpPr>
              <p:spPr>
                <a:xfrm>
                  <a:off x="3379643" y="3999126"/>
                  <a:ext cx="296563" cy="3287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657CE7-7078-714A-A683-5501E6F9FF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9643" y="3999126"/>
                  <a:ext cx="296563" cy="328739"/>
                </a:xfrm>
                <a:prstGeom prst="rect">
                  <a:avLst/>
                </a:prstGeom>
                <a:blipFill>
                  <a:blip r:embed="rId4"/>
                  <a:stretch>
                    <a:fillRect l="-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DB95B9F-486C-9943-9A05-6404A656BC96}"/>
                    </a:ext>
                  </a:extLst>
                </p:cNvPr>
                <p:cNvSpPr txBox="1"/>
                <p:nvPr/>
              </p:nvSpPr>
              <p:spPr>
                <a:xfrm>
                  <a:off x="2936776" y="4310022"/>
                  <a:ext cx="296563" cy="3287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DB95B9F-486C-9943-9A05-6404A656BC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6776" y="4310022"/>
                  <a:ext cx="296563" cy="328739"/>
                </a:xfrm>
                <a:prstGeom prst="rect">
                  <a:avLst/>
                </a:prstGeom>
                <a:blipFill>
                  <a:blip r:embed="rId5"/>
                  <a:stretch>
                    <a:fillRect l="-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489BF44-F884-834D-8BB2-659E55A953C2}"/>
                    </a:ext>
                  </a:extLst>
                </p:cNvPr>
                <p:cNvSpPr txBox="1"/>
                <p:nvPr/>
              </p:nvSpPr>
              <p:spPr>
                <a:xfrm>
                  <a:off x="2851432" y="4621140"/>
                  <a:ext cx="296563" cy="3287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489BF44-F884-834D-8BB2-659E55A95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1432" y="4621140"/>
                  <a:ext cx="296563" cy="328739"/>
                </a:xfrm>
                <a:prstGeom prst="rect">
                  <a:avLst/>
                </a:prstGeom>
                <a:blipFill>
                  <a:blip r:embed="rId6"/>
                  <a:stretch>
                    <a:fillRect l="-125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3C910B6-3214-1B41-B0A1-F4BFCFF14B18}"/>
                    </a:ext>
                  </a:extLst>
                </p:cNvPr>
                <p:cNvSpPr txBox="1"/>
                <p:nvPr/>
              </p:nvSpPr>
              <p:spPr>
                <a:xfrm>
                  <a:off x="3595144" y="4925495"/>
                  <a:ext cx="296563" cy="3287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3C910B6-3214-1B41-B0A1-F4BFCFF14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5144" y="4925495"/>
                  <a:ext cx="296563" cy="328739"/>
                </a:xfrm>
                <a:prstGeom prst="rect">
                  <a:avLst/>
                </a:prstGeom>
                <a:blipFill>
                  <a:blip r:embed="rId7"/>
                  <a:stretch>
                    <a:fillRect l="-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CDE4BE9-A561-F345-99D0-9F3E7139DBC0}"/>
                    </a:ext>
                  </a:extLst>
                </p:cNvPr>
                <p:cNvSpPr txBox="1"/>
                <p:nvPr/>
              </p:nvSpPr>
              <p:spPr>
                <a:xfrm>
                  <a:off x="4289929" y="5280440"/>
                  <a:ext cx="296563" cy="3287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CDE4BE9-A561-F345-99D0-9F3E7139DB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9929" y="5280440"/>
                  <a:ext cx="296563" cy="328739"/>
                </a:xfrm>
                <a:prstGeom prst="rect">
                  <a:avLst/>
                </a:prstGeom>
                <a:blipFill>
                  <a:blip r:embed="rId8"/>
                  <a:stretch>
                    <a:fillRect l="-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A491FAD-B498-AA4C-AB44-DC759B346746}"/>
                    </a:ext>
                  </a:extLst>
                </p:cNvPr>
                <p:cNvSpPr txBox="1"/>
                <p:nvPr/>
              </p:nvSpPr>
              <p:spPr>
                <a:xfrm>
                  <a:off x="3725106" y="5612398"/>
                  <a:ext cx="296563" cy="3287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A491FAD-B498-AA4C-AB44-DC759B346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5106" y="5612398"/>
                  <a:ext cx="296563" cy="328739"/>
                </a:xfrm>
                <a:prstGeom prst="rect">
                  <a:avLst/>
                </a:prstGeom>
                <a:blipFill>
                  <a:blip r:embed="rId9"/>
                  <a:stretch>
                    <a:fillRect l="-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EDF82B-A39F-304E-965C-EB84025C8A60}"/>
                </a:ext>
              </a:extLst>
            </p:cNvPr>
            <p:cNvCxnSpPr>
              <a:cxnSpLocks/>
            </p:cNvCxnSpPr>
            <p:nvPr/>
          </p:nvCxnSpPr>
          <p:spPr>
            <a:xfrm>
              <a:off x="2343323" y="3511001"/>
              <a:ext cx="0" cy="2802659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BB66AE1-466A-ED44-A55C-D968D6092BBD}"/>
                    </a:ext>
                  </a:extLst>
                </p:cNvPr>
                <p:cNvSpPr txBox="1"/>
                <p:nvPr/>
              </p:nvSpPr>
              <p:spPr>
                <a:xfrm>
                  <a:off x="2319482" y="3266120"/>
                  <a:ext cx="675570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𝑎𝑝𝑥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BB66AE1-466A-ED44-A55C-D968D6092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482" y="3266120"/>
                  <a:ext cx="675570" cy="390748"/>
                </a:xfrm>
                <a:prstGeom prst="rect">
                  <a:avLst/>
                </a:prstGeom>
                <a:blipFill>
                  <a:blip r:embed="rId10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Multiply 22">
            <a:extLst>
              <a:ext uri="{FF2B5EF4-FFF2-40B4-BE49-F238E27FC236}">
                <a16:creationId xmlns:a16="http://schemas.microsoft.com/office/drawing/2014/main" id="{FE85A1ED-2594-A74A-B26A-4C1F00275ED4}"/>
              </a:ext>
            </a:extLst>
          </p:cNvPr>
          <p:cNvSpPr/>
          <p:nvPr/>
        </p:nvSpPr>
        <p:spPr>
          <a:xfrm>
            <a:off x="2983824" y="5401205"/>
            <a:ext cx="1037845" cy="774615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D546541-5BE4-774E-BEC0-87DD056350E4}"/>
              </a:ext>
            </a:extLst>
          </p:cNvPr>
          <p:cNvCxnSpPr>
            <a:cxnSpLocks/>
          </p:cNvCxnSpPr>
          <p:nvPr/>
        </p:nvCxnSpPr>
        <p:spPr>
          <a:xfrm>
            <a:off x="2684699" y="3883607"/>
            <a:ext cx="0" cy="229221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Left Arrow 28">
            <a:extLst>
              <a:ext uri="{FF2B5EF4-FFF2-40B4-BE49-F238E27FC236}">
                <a16:creationId xmlns:a16="http://schemas.microsoft.com/office/drawing/2014/main" id="{6C03B3C8-A5E5-A844-B7C5-9A0E8D5FE2DA}"/>
              </a:ext>
            </a:extLst>
          </p:cNvPr>
          <p:cNvSpPr/>
          <p:nvPr/>
        </p:nvSpPr>
        <p:spPr>
          <a:xfrm>
            <a:off x="1316736" y="5451128"/>
            <a:ext cx="1367963" cy="328739"/>
          </a:xfrm>
          <a:prstGeom prst="lef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1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6B1E-7A78-9942-8CDC-286599FD2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Queries - Guarantees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CE1230-637B-FB4C-8626-B873E1D13E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NN: </a:t>
                </a:r>
                <a:r>
                  <a:rPr lang="en-CA" dirty="0"/>
                  <a:t>reports a curve that is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𝑎𝑝𝑥</m:t>
                        </m:r>
                      </m:sub>
                    </m:sSub>
                  </m:oMath>
                </a14:m>
                <a:r>
                  <a:rPr lang="en-CA" dirty="0"/>
                  <a:t> greater </a:t>
                </a:r>
                <a:r>
                  <a:rPr lang="en-CA" i="1" dirty="0"/>
                  <a:t>CFD</a:t>
                </a:r>
                <a:r>
                  <a:rPr lang="en-CA" dirty="0"/>
                  <a:t> distance from Q, compared to the </a:t>
                </a:r>
                <a:r>
                  <a:rPr lang="en-CA" b="1" dirty="0"/>
                  <a:t>exact</a:t>
                </a:r>
                <a:r>
                  <a:rPr lang="en-CA" dirty="0"/>
                  <a:t> closest curve.</a:t>
                </a:r>
              </a:p>
              <a:p>
                <a:endParaRPr lang="en-CA" dirty="0"/>
              </a:p>
              <a:p>
                <a:r>
                  <a:rPr lang="en-CA" dirty="0" err="1"/>
                  <a:t>kNN</a:t>
                </a:r>
                <a:r>
                  <a:rPr lang="en-CA" dirty="0"/>
                  <a:t>: reports k curves, where </a:t>
                </a:r>
                <a:r>
                  <a:rPr lang="en-CA" b="1" dirty="0"/>
                  <a:t>furthest</a:t>
                </a:r>
                <a:r>
                  <a:rPr lang="en-CA" dirty="0"/>
                  <a:t> curve is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𝑎𝑝𝑥</m:t>
                        </m:r>
                      </m:sub>
                    </m:sSub>
                  </m:oMath>
                </a14:m>
                <a:r>
                  <a:rPr lang="en-CA" dirty="0"/>
                  <a:t> greater CFD distance from Q, compared to the </a:t>
                </a:r>
                <a:r>
                  <a:rPr lang="en-CA" b="1" dirty="0"/>
                  <a:t>exact</a:t>
                </a:r>
                <a:r>
                  <a:rPr lang="en-CA" dirty="0"/>
                  <a:t> k-furthest curve</a:t>
                </a:r>
              </a:p>
              <a:p>
                <a:endParaRPr lang="en-CA" dirty="0"/>
              </a:p>
              <a:p>
                <a:r>
                  <a:rPr lang="en-CA" dirty="0"/>
                  <a:t>RNN: reports </a:t>
                </a:r>
                <a:r>
                  <a:rPr lang="en-CA" b="1" dirty="0"/>
                  <a:t>all</a:t>
                </a:r>
                <a:r>
                  <a:rPr lang="en-CA" dirty="0"/>
                  <a:t> curves that are up to </a:t>
                </a:r>
                <a:r>
                  <a:rPr lang="en-CA" i="1" dirty="0"/>
                  <a:t>CFD</a:t>
                </a:r>
                <a:r>
                  <a:rPr lang="en-CA" dirty="0"/>
                  <a:t> distance</a:t>
                </a:r>
                <a:r>
                  <a:rPr lang="en-C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𝑙𝑚𝑡</m:t>
                        </m:r>
                      </m:sub>
                    </m:sSub>
                  </m:oMath>
                </a14:m>
                <a:r>
                  <a:rPr lang="en-CA" dirty="0"/>
                  <a:t> from Q, and </a:t>
                </a:r>
                <a:r>
                  <a:rPr lang="en-CA" b="1" dirty="0"/>
                  <a:t>may</a:t>
                </a:r>
                <a:r>
                  <a:rPr lang="en-CA" dirty="0"/>
                  <a:t> contain curves which are up to an additional</a:t>
                </a:r>
                <a:r>
                  <a:rPr lang="en-C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𝑎𝑝𝑥</m:t>
                        </m:r>
                      </m:sub>
                    </m:sSub>
                  </m:oMath>
                </a14:m>
                <a:r>
                  <a:rPr lang="en-CA" dirty="0"/>
                  <a:t> distance.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CE1230-637B-FB4C-8626-B873E1D13E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1596" r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11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742F-C714-144A-94F6-61A2C8A7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NN using Cluster Centre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DA56CD-629F-554E-85A5-DFA206C7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82" y="1068324"/>
            <a:ext cx="8270086" cy="49057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B0E625-867F-A645-B0B4-6113496F733A}"/>
              </a:ext>
            </a:extLst>
          </p:cNvPr>
          <p:cNvSpPr/>
          <p:nvPr/>
        </p:nvSpPr>
        <p:spPr>
          <a:xfrm>
            <a:off x="4888992" y="1524000"/>
            <a:ext cx="719328" cy="445008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98DA9B-08C4-2A46-8EB2-4673DFFE6A3A}"/>
              </a:ext>
            </a:extLst>
          </p:cNvPr>
          <p:cNvSpPr/>
          <p:nvPr/>
        </p:nvSpPr>
        <p:spPr>
          <a:xfrm>
            <a:off x="6638544" y="1524000"/>
            <a:ext cx="396240" cy="445008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3F235-7948-2642-B98A-24413DED89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Results - </a:t>
                </a:r>
                <a:r>
                  <a:rPr lang="en-CA" dirty="0"/>
                  <a:t>NN query vary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ε</m:t>
                        </m:r>
                      </m:e>
                      <m:sub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𝒂𝒑𝒙</m:t>
                        </m:r>
                      </m:sub>
                    </m:sSub>
                  </m:oMath>
                </a14:m>
                <a:r>
                  <a:rPr lang="en-CA" dirty="0"/>
                  <a:t> Yangtze Vessel dataset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3F235-7948-2642-B98A-24413DED89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A00802-FE8B-5148-B33E-609026027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" y="1375410"/>
            <a:ext cx="8273160" cy="39037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415562-D567-9148-9905-6AFBF4340FDC}"/>
              </a:ext>
            </a:extLst>
          </p:cNvPr>
          <p:cNvSpPr/>
          <p:nvPr/>
        </p:nvSpPr>
        <p:spPr>
          <a:xfrm>
            <a:off x="1304544" y="2109215"/>
            <a:ext cx="560832" cy="316992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8D1966-77CE-7A41-B194-0CDE740683F5}"/>
              </a:ext>
            </a:extLst>
          </p:cNvPr>
          <p:cNvSpPr/>
          <p:nvPr/>
        </p:nvSpPr>
        <p:spPr>
          <a:xfrm>
            <a:off x="3444240" y="2109214"/>
            <a:ext cx="347472" cy="316992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1DFDD-5A9F-CF41-BD67-3DE74E7021C0}"/>
              </a:ext>
            </a:extLst>
          </p:cNvPr>
          <p:cNvSpPr/>
          <p:nvPr/>
        </p:nvSpPr>
        <p:spPr>
          <a:xfrm>
            <a:off x="4334700" y="2109214"/>
            <a:ext cx="347472" cy="316992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F852DC-63BC-1641-A285-B4A047F466C0}"/>
              </a:ext>
            </a:extLst>
          </p:cNvPr>
          <p:cNvSpPr/>
          <p:nvPr/>
        </p:nvSpPr>
        <p:spPr>
          <a:xfrm>
            <a:off x="563880" y="2187574"/>
            <a:ext cx="643128" cy="25082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0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EE908-7F54-E248-9D21-74559DF4E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</a:t>
            </a:r>
            <a:r>
              <a:rPr lang="en-CA" dirty="0"/>
              <a:t>randomly sampled </a:t>
            </a:r>
            <a:r>
              <a:rPr lang="en-CA" dirty="0" err="1"/>
              <a:t>traj</a:t>
            </a:r>
            <a:r>
              <a:rPr lang="en-CA" dirty="0"/>
              <a:t>. Taxi dataset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335BD-3C60-E04D-B80A-2C8261D4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859280"/>
            <a:ext cx="8497282" cy="24201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F7BAC0-F4AF-8E44-A752-C6F1DFF11DE0}"/>
              </a:ext>
            </a:extLst>
          </p:cNvPr>
          <p:cNvSpPr/>
          <p:nvPr/>
        </p:nvSpPr>
        <p:spPr>
          <a:xfrm>
            <a:off x="3249168" y="2560320"/>
            <a:ext cx="371856" cy="171907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B5FA18-9A2B-644C-B9CE-417EF3D8ACEA}"/>
              </a:ext>
            </a:extLst>
          </p:cNvPr>
          <p:cNvSpPr/>
          <p:nvPr/>
        </p:nvSpPr>
        <p:spPr>
          <a:xfrm>
            <a:off x="6961632" y="2560320"/>
            <a:ext cx="371856" cy="171907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113751-1073-7B47-B2FA-7439D83256FE}"/>
              </a:ext>
            </a:extLst>
          </p:cNvPr>
          <p:cNvSpPr/>
          <p:nvPr/>
        </p:nvSpPr>
        <p:spPr>
          <a:xfrm>
            <a:off x="4130785" y="2560320"/>
            <a:ext cx="371856" cy="17190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9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E6B7B-8183-344E-81A6-861B12BC9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Data Structure Build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8BF45-92C3-7B40-9AA7-BD8C4BB2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68" y="1769364"/>
            <a:ext cx="7430932" cy="28514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9EE2B-916F-0A45-9F5B-BF1984E189FE}"/>
              </a:ext>
            </a:extLst>
          </p:cNvPr>
          <p:cNvSpPr/>
          <p:nvPr/>
        </p:nvSpPr>
        <p:spPr>
          <a:xfrm>
            <a:off x="3111335" y="2767583"/>
            <a:ext cx="629393" cy="175691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B904A2-8640-C94B-8E54-E517007C7B2C}"/>
              </a:ext>
            </a:extLst>
          </p:cNvPr>
          <p:cNvSpPr/>
          <p:nvPr/>
        </p:nvSpPr>
        <p:spPr>
          <a:xfrm>
            <a:off x="6368183" y="2767583"/>
            <a:ext cx="733261" cy="175691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6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03055-0795-3E49-A135-2CD3F9C2E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Cluster Centre Tree Depth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A5EAFF-7B2B-764A-8041-87535F67B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682" y="1148588"/>
            <a:ext cx="4119118" cy="52130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965E59-5EF3-6F43-BF0F-9EECC13FF222}"/>
              </a:ext>
            </a:extLst>
          </p:cNvPr>
          <p:cNvSpPr/>
          <p:nvPr/>
        </p:nvSpPr>
        <p:spPr>
          <a:xfrm>
            <a:off x="4608576" y="3535679"/>
            <a:ext cx="1684799" cy="2997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A40D60-DF63-464A-8DDC-05178C9BD6AA}"/>
              </a:ext>
            </a:extLst>
          </p:cNvPr>
          <p:cNvSpPr/>
          <p:nvPr/>
        </p:nvSpPr>
        <p:spPr>
          <a:xfrm>
            <a:off x="4608576" y="5443727"/>
            <a:ext cx="1684799" cy="2997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5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Motivation - Gaps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900"/>
            <a:ext cx="8390238" cy="4767263"/>
          </a:xfrm>
        </p:spPr>
        <p:txBody>
          <a:bodyPr>
            <a:noAutofit/>
          </a:bodyPr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800" dirty="0"/>
              <a:t>Is there an efficient data structure that supports approximate Fréchet distance NN, </a:t>
            </a:r>
            <a:r>
              <a:rPr lang="en-US" sz="2800" dirty="0" err="1"/>
              <a:t>kNN</a:t>
            </a:r>
            <a:r>
              <a:rPr lang="en-US" sz="2800" dirty="0"/>
              <a:t>, RNN queries on trajectories?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Try and minimize </a:t>
            </a:r>
            <a:r>
              <a:rPr lang="en-US" b="1" dirty="0">
                <a:solidFill>
                  <a:srgbClr val="FF0000"/>
                </a:solidFill>
              </a:rPr>
              <a:t>quadratic</a:t>
            </a:r>
            <a:r>
              <a:rPr lang="en-US" dirty="0"/>
              <a:t> Fréchet computations for query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Existing papers all contain at least one drawback: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400" dirty="0"/>
              <a:t>Only supports </a:t>
            </a:r>
            <a:r>
              <a:rPr lang="en-US" sz="2400" b="1" dirty="0"/>
              <a:t>one</a:t>
            </a:r>
            <a:r>
              <a:rPr lang="en-US" sz="2400" dirty="0"/>
              <a:t> of NN, </a:t>
            </a:r>
            <a:r>
              <a:rPr lang="en-US" sz="2400" dirty="0" err="1"/>
              <a:t>kNN</a:t>
            </a:r>
            <a:r>
              <a:rPr lang="en-US" sz="2400" dirty="0"/>
              <a:t>, RNN [17,18,19]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400" b="1" dirty="0"/>
              <a:t>Exponential</a:t>
            </a:r>
            <a:r>
              <a:rPr lang="en-US" sz="2400" dirty="0"/>
              <a:t> build/query time (size of curves) [20,21,25]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400" dirty="0"/>
              <a:t>Fairly </a:t>
            </a:r>
            <a:r>
              <a:rPr lang="en-US" sz="2400" b="1" dirty="0"/>
              <a:t>large</a:t>
            </a:r>
            <a:r>
              <a:rPr lang="en-US" sz="2400" dirty="0"/>
              <a:t> approximation bounds [21,24,25]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400" dirty="0"/>
              <a:t>Others: straight lines only, Fréchet variant, constraints on curves [22,23,24,26]</a:t>
            </a:r>
            <a:endParaRPr lang="en-US" dirty="0"/>
          </a:p>
          <a:p>
            <a:pPr lvl="1" fontAlgn="auto"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6AED-FCFE-4846-ABA2-EEEA74B7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 has some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405A3-C594-844B-ACE3-6B3A045CC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not support sub-trajectory queries</a:t>
            </a:r>
          </a:p>
          <a:p>
            <a:r>
              <a:rPr lang="en-US" dirty="0"/>
              <a:t>Requires a “prune threshold” parameter for </a:t>
            </a:r>
            <a:r>
              <a:rPr lang="en-US" dirty="0" err="1"/>
              <a:t>kNN</a:t>
            </a:r>
            <a:r>
              <a:rPr lang="en-US" dirty="0"/>
              <a:t> which can be cumbersome</a:t>
            </a:r>
          </a:p>
          <a:p>
            <a:r>
              <a:rPr lang="en-US" dirty="0"/>
              <a:t>Approximation threshold is ineffective if relatively small</a:t>
            </a:r>
          </a:p>
          <a:p>
            <a:r>
              <a:rPr lang="en-CA" dirty="0"/>
              <a:t>Number of tree nodes searched for the Taxi dataset is relatively large for RNN queries</a:t>
            </a:r>
          </a:p>
          <a:p>
            <a:r>
              <a:rPr lang="en-CA" dirty="0"/>
              <a:t>Tree is relatively unbalanced for the Taxi and </a:t>
            </a:r>
            <a:r>
              <a:rPr lang="en-CA" dirty="0" err="1"/>
              <a:t>Geolife</a:t>
            </a:r>
            <a:r>
              <a:rPr lang="en-CA" dirty="0"/>
              <a:t> datasets</a:t>
            </a:r>
          </a:p>
          <a:p>
            <a:r>
              <a:rPr lang="en-CA" dirty="0"/>
              <a:t>More processing time is spent on pruning if the average number of </a:t>
            </a:r>
            <a:r>
              <a:rPr lang="en-CA" i="1" dirty="0"/>
              <a:t>CFD</a:t>
            </a:r>
            <a:r>
              <a:rPr lang="en-CA" dirty="0"/>
              <a:t> or </a:t>
            </a:r>
            <a:r>
              <a:rPr lang="en-CA" i="1" dirty="0"/>
              <a:t>FDP</a:t>
            </a:r>
            <a:r>
              <a:rPr lang="en-CA" dirty="0"/>
              <a:t> computations is very small</a:t>
            </a:r>
          </a:p>
        </p:txBody>
      </p:sp>
    </p:spTree>
    <p:extLst>
      <p:ext uri="{BB962C8B-B14F-4D97-AF65-F5344CB8AC3E}">
        <p14:creationId xmlns:p14="http://schemas.microsoft.com/office/powerpoint/2010/main" val="27872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New Questions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CA" dirty="0"/>
              <a:t>Are there solutions to some of the drawbacks? </a:t>
            </a:r>
          </a:p>
          <a:p>
            <a:r>
              <a:rPr lang="en-CA" dirty="0"/>
              <a:t>Is it possible to dynamically insert/delete curves in the cluster data structures? Query performance impact?</a:t>
            </a:r>
          </a:p>
          <a:p>
            <a:r>
              <a:rPr lang="en-CA" dirty="0"/>
              <a:t>Are there better cluster techniques that result in faster queries?</a:t>
            </a:r>
          </a:p>
          <a:p>
            <a:pPr marL="0" indent="0" fontAlgn="auto">
              <a:spcAft>
                <a:spcPts val="0"/>
              </a:spcAft>
              <a:buFont typeface="Lucida Grande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22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Failing Fast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CA" dirty="0"/>
              <a:t>Values extensive up-front thought and incremental development/testing to determine whether an idea has value</a:t>
            </a:r>
          </a:p>
          <a:p>
            <a:pPr fontAlgn="auto">
              <a:spcAft>
                <a:spcPts val="0"/>
              </a:spcAft>
              <a:defRPr/>
            </a:pPr>
            <a:r>
              <a:rPr lang="en-CA" dirty="0"/>
              <a:t>Cut losses fast and quickly try something else</a:t>
            </a:r>
          </a:p>
          <a:p>
            <a:pPr fontAlgn="auto">
              <a:spcAft>
                <a:spcPts val="0"/>
              </a:spcAft>
              <a:defRPr/>
            </a:pPr>
            <a:r>
              <a:rPr lang="en-CA" dirty="0"/>
              <a:t>I used this concept extensively in Agile software development</a:t>
            </a:r>
          </a:p>
          <a:p>
            <a:pPr marL="0" indent="0" fontAlgn="auto">
              <a:spcAft>
                <a:spcPts val="0"/>
              </a:spcAft>
              <a:buFont typeface="Lucida Grande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99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52844-A46A-C949-B8F4-C872CEB2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Failing Fast: Sample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08D35-ADBC-494E-A5D0-74C9A8726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Grid-based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Inverted list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– only works fast for sparse high dimensional data, and doesn’t correctly measure the Fréchet distance</a:t>
            </a:r>
          </a:p>
          <a:p>
            <a:r>
              <a:rPr lang="en-US" b="1" dirty="0">
                <a:solidFill>
                  <a:schemeClr val="tx2"/>
                </a:solidFill>
              </a:rPr>
              <a:t>Anchor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curves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– compare query to several ”anchors” to help locate position and near neighbors, works but is slow and has no theoretical guarantees</a:t>
            </a:r>
          </a:p>
          <a:p>
            <a:r>
              <a:rPr lang="en-US" b="1" dirty="0">
                <a:solidFill>
                  <a:schemeClr val="tx2"/>
                </a:solidFill>
              </a:rPr>
              <a:t>Geometric hashing </a:t>
            </a:r>
            <a:r>
              <a:rPr lang="en-US" dirty="0"/>
              <a:t>– grid based hashing of trajectory data, the number of canonical trajectories you need to create is typically too large, so it’s slow</a:t>
            </a:r>
          </a:p>
          <a:p>
            <a:r>
              <a:rPr lang="en-US" b="1" dirty="0">
                <a:solidFill>
                  <a:schemeClr val="tx2"/>
                </a:solidFill>
              </a:rPr>
              <a:t>Trajectory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complexity fingerprint </a:t>
            </a:r>
            <a:r>
              <a:rPr lang="en-US" dirty="0"/>
              <a:t>– may have some value but unsure if there are theoretical bounds</a:t>
            </a:r>
          </a:p>
          <a:p>
            <a:r>
              <a:rPr lang="en-US" b="1" dirty="0">
                <a:solidFill>
                  <a:schemeClr val="tx2"/>
                </a:solidFill>
              </a:rPr>
              <a:t>Simplification Signature </a:t>
            </a:r>
            <a:r>
              <a:rPr lang="en-US" dirty="0"/>
              <a:t>– takes time to compute for query</a:t>
            </a:r>
          </a:p>
          <a:p>
            <a:r>
              <a:rPr lang="en-US" dirty="0"/>
              <a:t>There were more…</a:t>
            </a:r>
          </a:p>
        </p:txBody>
      </p:sp>
    </p:spTree>
    <p:extLst>
      <p:ext uri="{BB962C8B-B14F-4D97-AF65-F5344CB8AC3E}">
        <p14:creationId xmlns:p14="http://schemas.microsoft.com/office/powerpoint/2010/main" val="30375209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3118-6347-2249-8F9D-36B23B15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2F3BF-D1E0-5F4C-AB19-0BFC4DDB2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“The hard, but just rule, is that if the ideas do </a:t>
            </a:r>
            <a:r>
              <a:rPr lang="en-US" sz="3200"/>
              <a:t>not work, </a:t>
            </a:r>
            <a:r>
              <a:rPr lang="en-US" sz="3200" dirty="0"/>
              <a:t>then you must throw them away.”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Carl Sagan, Astronomer, 1934-1996</a:t>
            </a:r>
          </a:p>
        </p:txBody>
      </p:sp>
    </p:spTree>
    <p:extLst>
      <p:ext uri="{BB962C8B-B14F-4D97-AF65-F5344CB8AC3E}">
        <p14:creationId xmlns:p14="http://schemas.microsoft.com/office/powerpoint/2010/main" val="38717119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65DDC-056C-C741-A877-AD07987A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Final Thought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09B40-4C92-DF4A-AFB2-F7025B9AB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20" y="1260475"/>
            <a:ext cx="7969039" cy="448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97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B3DBE-F393-F045-8014-C81E36AC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Final Thought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7ADE5-5893-9D46-9B56-9EE0E2751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20" y="1260475"/>
            <a:ext cx="7969039" cy="448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809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CD27-EC62-BA4A-91CF-9E8C870C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4D29F-93A5-5F41-BD62-0D9EBEB26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260" y="272868"/>
            <a:ext cx="5499463" cy="61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12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65517-0220-DF48-A233-29F25A332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B4DE5-CBB3-824F-92AA-B57675C7A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620" y="248194"/>
            <a:ext cx="5329291" cy="6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848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25FB-D142-424E-B35A-B3EB99D4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97896-C5DE-0040-92EA-7BDC7BE17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491" y="246822"/>
            <a:ext cx="5616484" cy="633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2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Our Contribution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58901"/>
            <a:ext cx="8532421" cy="976914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New or improved upper/lower Fréchet bounds (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linear</a:t>
            </a:r>
            <a:r>
              <a:rPr lang="en-US" sz="2800" dirty="0"/>
              <a:t>)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New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Cluster Centre Tree </a:t>
            </a:r>
            <a:r>
              <a:rPr lang="en-US" sz="2800" dirty="0"/>
              <a:t>data structure</a:t>
            </a:r>
          </a:p>
          <a:p>
            <a:pPr marL="0" indent="0" fontAlgn="auto">
              <a:spcAft>
                <a:spcPts val="0"/>
              </a:spcAft>
              <a:buFont typeface="Lucida Grande"/>
              <a:buNone/>
              <a:defRPr/>
            </a:pPr>
            <a:endParaRPr lang="en-US" b="1" dirty="0"/>
          </a:p>
          <a:p>
            <a:pPr marL="0" indent="0" fontAlgn="auto">
              <a:spcAft>
                <a:spcPts val="0"/>
              </a:spcAft>
              <a:buFont typeface="Lucida Grande"/>
              <a:buNone/>
              <a:defRPr/>
            </a:pPr>
            <a:endParaRPr lang="en-US" b="1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B5FBDF3-C254-6D43-9ED6-5D656A836C08}"/>
              </a:ext>
            </a:extLst>
          </p:cNvPr>
          <p:cNvGrpSpPr/>
          <p:nvPr/>
        </p:nvGrpSpPr>
        <p:grpSpPr>
          <a:xfrm>
            <a:off x="977875" y="2496067"/>
            <a:ext cx="6674144" cy="3710860"/>
            <a:chOff x="977875" y="2496067"/>
            <a:chExt cx="6674144" cy="3710860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4FB5995D-7CB7-8D4F-8E81-11117AF08FC0}"/>
                </a:ext>
              </a:extLst>
            </p:cNvPr>
            <p:cNvGrpSpPr/>
            <p:nvPr/>
          </p:nvGrpSpPr>
          <p:grpSpPr>
            <a:xfrm>
              <a:off x="977875" y="2496067"/>
              <a:ext cx="6490813" cy="3704352"/>
              <a:chOff x="162313" y="2409568"/>
              <a:chExt cx="6490813" cy="3704352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D4B69443-0292-3443-BA30-7B7954234814}"/>
                  </a:ext>
                </a:extLst>
              </p:cNvPr>
              <p:cNvSpPr/>
              <p:nvPr/>
            </p:nvSpPr>
            <p:spPr>
              <a:xfrm>
                <a:off x="2977976" y="2409568"/>
                <a:ext cx="1383957" cy="140867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FCEFA9D-D308-2E4A-8846-5817CC083806}"/>
                  </a:ext>
                </a:extLst>
              </p:cNvPr>
              <p:cNvSpPr/>
              <p:nvPr/>
            </p:nvSpPr>
            <p:spPr>
              <a:xfrm>
                <a:off x="2067697" y="3460236"/>
                <a:ext cx="873211" cy="876986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AD97AB60-5376-724C-9665-936A97C3A444}"/>
                  </a:ext>
                </a:extLst>
              </p:cNvPr>
              <p:cNvSpPr/>
              <p:nvPr/>
            </p:nvSpPr>
            <p:spPr>
              <a:xfrm>
                <a:off x="4436076" y="3460236"/>
                <a:ext cx="943233" cy="930876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FB307D79-3981-634B-941E-718032B6516E}"/>
                  </a:ext>
                </a:extLst>
              </p:cNvPr>
              <p:cNvSpPr/>
              <p:nvPr/>
            </p:nvSpPr>
            <p:spPr>
              <a:xfrm>
                <a:off x="1666102" y="4337222"/>
                <a:ext cx="621957" cy="62573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D4E189DA-DAEE-6A44-8F68-AFD42ED3CAAB}"/>
                  </a:ext>
                </a:extLst>
              </p:cNvPr>
              <p:cNvSpPr/>
              <p:nvPr/>
            </p:nvSpPr>
            <p:spPr>
              <a:xfrm>
                <a:off x="2868828" y="4567881"/>
                <a:ext cx="401595" cy="395073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4C84BFF7-E339-B14C-8FB7-FEDD2F4B73F9}"/>
                  </a:ext>
                </a:extLst>
              </p:cNvPr>
              <p:cNvSpPr/>
              <p:nvPr/>
            </p:nvSpPr>
            <p:spPr>
              <a:xfrm>
                <a:off x="5553372" y="4408769"/>
                <a:ext cx="582828" cy="57184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DB64D3D-3D04-C140-BDAA-6738CF78D588}"/>
                  </a:ext>
                </a:extLst>
              </p:cNvPr>
              <p:cNvSpPr/>
              <p:nvPr/>
            </p:nvSpPr>
            <p:spPr>
              <a:xfrm>
                <a:off x="4252785" y="4536798"/>
                <a:ext cx="430428" cy="444156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097A2E0-0307-8B40-B6EC-64B893F07539}"/>
                  </a:ext>
                </a:extLst>
              </p:cNvPr>
              <p:cNvSpPr/>
              <p:nvPr/>
            </p:nvSpPr>
            <p:spPr>
              <a:xfrm>
                <a:off x="856730" y="5061380"/>
                <a:ext cx="292444" cy="3138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21696AD-767A-0D44-9989-559692BCFB8C}"/>
                  </a:ext>
                </a:extLst>
              </p:cNvPr>
              <p:cNvSpPr/>
              <p:nvPr/>
            </p:nvSpPr>
            <p:spPr>
              <a:xfrm>
                <a:off x="2133602" y="5074787"/>
                <a:ext cx="292444" cy="3138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F43C3A11-4B01-D14C-AA1F-04A566BD00C6}"/>
                  </a:ext>
                </a:extLst>
              </p:cNvPr>
              <p:cNvSpPr/>
              <p:nvPr/>
            </p:nvSpPr>
            <p:spPr>
              <a:xfrm>
                <a:off x="3196282" y="5036708"/>
                <a:ext cx="292444" cy="3138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51EEFA-C3E8-F44E-8BDB-2113F60BA9E3}"/>
                  </a:ext>
                </a:extLst>
              </p:cNvPr>
              <p:cNvSpPr/>
              <p:nvPr/>
            </p:nvSpPr>
            <p:spPr>
              <a:xfrm>
                <a:off x="4127161" y="5102570"/>
                <a:ext cx="249194" cy="259835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F9CD801-F4CD-8548-B3D3-55AE2FBD3B1F}"/>
                  </a:ext>
                </a:extLst>
              </p:cNvPr>
              <p:cNvSpPr/>
              <p:nvPr/>
            </p:nvSpPr>
            <p:spPr>
              <a:xfrm>
                <a:off x="5348424" y="5088367"/>
                <a:ext cx="249194" cy="259835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18FCC784-B0BD-2F4F-B1B3-55C3E693229E}"/>
                  </a:ext>
                </a:extLst>
              </p:cNvPr>
              <p:cNvSpPr/>
              <p:nvPr/>
            </p:nvSpPr>
            <p:spPr>
              <a:xfrm>
                <a:off x="6300927" y="5088367"/>
                <a:ext cx="249194" cy="259835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B02942E8-1DF2-DE48-9DB2-06E1322BB645}"/>
                  </a:ext>
                </a:extLst>
              </p:cNvPr>
              <p:cNvSpPr/>
              <p:nvPr/>
            </p:nvSpPr>
            <p:spPr>
              <a:xfrm>
                <a:off x="462382" y="5490842"/>
                <a:ext cx="143093" cy="1809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9585B559-6BD9-E74C-A755-25A9D055D16F}"/>
                  </a:ext>
                </a:extLst>
              </p:cNvPr>
              <p:cNvSpPr/>
              <p:nvPr/>
            </p:nvSpPr>
            <p:spPr>
              <a:xfrm>
                <a:off x="1329417" y="5490842"/>
                <a:ext cx="143093" cy="1809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BCF745A6-DA60-2244-B3D3-C418380DC68C}"/>
                      </a:ext>
                    </a:extLst>
                  </p:cNvPr>
                  <p:cNvSpPr txBox="1"/>
                  <p:nvPr/>
                </p:nvSpPr>
                <p:spPr>
                  <a:xfrm>
                    <a:off x="162313" y="5785181"/>
                    <a:ext cx="296563" cy="328739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shade val="95000"/>
                        <a:satMod val="105000"/>
                      </a:schemeClr>
                    </a:solidFill>
                  </a:ln>
                </p:spPr>
                <p:txBody>
                  <a:bodyPr wrap="square" lIns="36000" tIns="3600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BCF745A6-DA60-2244-B3D3-C418380DC6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313" y="5785181"/>
                    <a:ext cx="296563" cy="32873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2000"/>
                    </a:stretch>
                  </a:blipFill>
                  <a:ln>
                    <a:solidFill>
                      <a:schemeClr val="accent1">
                        <a:shade val="95000"/>
                        <a:satMod val="10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C2C4022-59AB-EB48-8C69-B1EF1A2C66D5}"/>
                  </a:ext>
                </a:extLst>
              </p:cNvPr>
              <p:cNvCxnSpPr>
                <a:stCxn id="132" idx="1"/>
              </p:cNvCxnSpPr>
              <p:nvPr/>
            </p:nvCxnSpPr>
            <p:spPr>
              <a:xfrm flipH="1" flipV="1">
                <a:off x="4281691" y="3460236"/>
                <a:ext cx="292518" cy="1363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57FD33C4-E363-F84E-8DFB-E5EC9BAA106F}"/>
                  </a:ext>
                </a:extLst>
              </p:cNvPr>
              <p:cNvCxnSpPr>
                <a:stCxn id="135" idx="1"/>
                <a:endCxn id="132" idx="5"/>
              </p:cNvCxnSpPr>
              <p:nvPr/>
            </p:nvCxnSpPr>
            <p:spPr>
              <a:xfrm flipH="1" flipV="1">
                <a:off x="5241176" y="4254788"/>
                <a:ext cx="397549" cy="2377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4511404-B7CD-CB4C-8034-0BCDC0B83BC3}"/>
                  </a:ext>
                </a:extLst>
              </p:cNvPr>
              <p:cNvCxnSpPr>
                <a:cxnSpLocks/>
                <a:stCxn id="142" idx="1"/>
                <a:endCxn id="135" idx="5"/>
              </p:cNvCxnSpPr>
              <p:nvPr/>
            </p:nvCxnSpPr>
            <p:spPr>
              <a:xfrm flipH="1" flipV="1">
                <a:off x="6050847" y="4896867"/>
                <a:ext cx="286574" cy="2295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55C1B95-D85D-194E-B3BB-12F0C98A9FBF}"/>
                  </a:ext>
                </a:extLst>
              </p:cNvPr>
              <p:cNvCxnSpPr>
                <a:stCxn id="136" idx="0"/>
                <a:endCxn id="132" idx="3"/>
              </p:cNvCxnSpPr>
              <p:nvPr/>
            </p:nvCxnSpPr>
            <p:spPr>
              <a:xfrm flipV="1">
                <a:off x="4467999" y="4254788"/>
                <a:ext cx="106210" cy="28201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D124205F-DEAA-0B44-A43A-9566F5855602}"/>
                  </a:ext>
                </a:extLst>
              </p:cNvPr>
              <p:cNvCxnSpPr>
                <a:stCxn id="140" idx="0"/>
                <a:endCxn id="136" idx="3"/>
              </p:cNvCxnSpPr>
              <p:nvPr/>
            </p:nvCxnSpPr>
            <p:spPr>
              <a:xfrm flipV="1">
                <a:off x="4251758" y="4915909"/>
                <a:ext cx="64062" cy="18666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830F00A9-598C-B040-A8DB-A214608088BC}"/>
                  </a:ext>
                </a:extLst>
              </p:cNvPr>
              <p:cNvCxnSpPr>
                <a:cxnSpLocks/>
                <a:endCxn id="136" idx="5"/>
              </p:cNvCxnSpPr>
              <p:nvPr/>
            </p:nvCxnSpPr>
            <p:spPr>
              <a:xfrm flipH="1" flipV="1">
                <a:off x="4620178" y="4915909"/>
                <a:ext cx="162170" cy="14547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46A6A0AA-D34A-4643-91EB-312576AF93C2}"/>
                  </a:ext>
                </a:extLst>
              </p:cNvPr>
              <p:cNvCxnSpPr>
                <a:stCxn id="141" idx="7"/>
                <a:endCxn id="135" idx="3"/>
              </p:cNvCxnSpPr>
              <p:nvPr/>
            </p:nvCxnSpPr>
            <p:spPr>
              <a:xfrm flipV="1">
                <a:off x="5561124" y="4896867"/>
                <a:ext cx="77601" cy="2295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7005BBD1-87BB-0C44-BB65-7CA3BD53B575}"/>
                  </a:ext>
                </a:extLst>
              </p:cNvPr>
              <p:cNvCxnSpPr>
                <a:cxnSpLocks/>
                <a:endCxn id="140" idx="3"/>
              </p:cNvCxnSpPr>
              <p:nvPr/>
            </p:nvCxnSpPr>
            <p:spPr>
              <a:xfrm flipV="1">
                <a:off x="4060550" y="5324353"/>
                <a:ext cx="103105" cy="16681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2B6DB0A9-43EC-EE4A-92D1-BF91150A9F26}"/>
                  </a:ext>
                </a:extLst>
              </p:cNvPr>
              <p:cNvCxnSpPr>
                <a:cxnSpLocks/>
                <a:endCxn id="140" idx="5"/>
              </p:cNvCxnSpPr>
              <p:nvPr/>
            </p:nvCxnSpPr>
            <p:spPr>
              <a:xfrm flipH="1" flipV="1">
                <a:off x="4339861" y="5324353"/>
                <a:ext cx="90112" cy="16648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CF179B68-9EA0-5A40-B1DB-284EF5B2FB10}"/>
                  </a:ext>
                </a:extLst>
              </p:cNvPr>
              <p:cNvCxnSpPr>
                <a:cxnSpLocks/>
                <a:endCxn id="141" idx="3"/>
              </p:cNvCxnSpPr>
              <p:nvPr/>
            </p:nvCxnSpPr>
            <p:spPr>
              <a:xfrm flipV="1">
                <a:off x="5256810" y="5310150"/>
                <a:ext cx="128108" cy="1514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14B1829D-0C9C-8D46-9283-6BFE803C180D}"/>
                  </a:ext>
                </a:extLst>
              </p:cNvPr>
              <p:cNvCxnSpPr>
                <a:cxnSpLocks/>
                <a:endCxn id="141" idx="5"/>
              </p:cNvCxnSpPr>
              <p:nvPr/>
            </p:nvCxnSpPr>
            <p:spPr>
              <a:xfrm flipH="1" flipV="1">
                <a:off x="5561124" y="5310150"/>
                <a:ext cx="113263" cy="14468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5CC7146B-5988-0C4E-A824-1D439D461776}"/>
                  </a:ext>
                </a:extLst>
              </p:cNvPr>
              <p:cNvCxnSpPr>
                <a:cxnSpLocks/>
                <a:endCxn id="142" idx="3"/>
              </p:cNvCxnSpPr>
              <p:nvPr/>
            </p:nvCxnSpPr>
            <p:spPr>
              <a:xfrm flipV="1">
                <a:off x="6222237" y="5310150"/>
                <a:ext cx="115184" cy="13647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FEC1D6CC-245B-B147-BDFA-16B856ACE6EF}"/>
                  </a:ext>
                </a:extLst>
              </p:cNvPr>
              <p:cNvCxnSpPr>
                <a:cxnSpLocks/>
                <a:endCxn id="142" idx="5"/>
              </p:cNvCxnSpPr>
              <p:nvPr/>
            </p:nvCxnSpPr>
            <p:spPr>
              <a:xfrm flipH="1" flipV="1">
                <a:off x="6513627" y="5310150"/>
                <a:ext cx="139499" cy="13647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1342118D-E8BB-1944-A1B0-DF1E737059F0}"/>
                  </a:ext>
                </a:extLst>
              </p:cNvPr>
              <p:cNvCxnSpPr>
                <a:cxnSpLocks/>
                <a:endCxn id="139" idx="5"/>
              </p:cNvCxnSpPr>
              <p:nvPr/>
            </p:nvCxnSpPr>
            <p:spPr>
              <a:xfrm flipH="1" flipV="1">
                <a:off x="3445899" y="5304562"/>
                <a:ext cx="96946" cy="19586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43746CB-8813-3342-B6DF-2BC4934C0789}"/>
                  </a:ext>
                </a:extLst>
              </p:cNvPr>
              <p:cNvCxnSpPr>
                <a:cxnSpLocks/>
                <a:endCxn id="139" idx="3"/>
              </p:cNvCxnSpPr>
              <p:nvPr/>
            </p:nvCxnSpPr>
            <p:spPr>
              <a:xfrm flipV="1">
                <a:off x="3159785" y="5304562"/>
                <a:ext cx="79324" cy="19863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7D9B1473-CC0C-7A46-8C6A-B6B74A1E6DD8}"/>
                  </a:ext>
                </a:extLst>
              </p:cNvPr>
              <p:cNvCxnSpPr>
                <a:stCxn id="139" idx="0"/>
                <a:endCxn id="134" idx="5"/>
              </p:cNvCxnSpPr>
              <p:nvPr/>
            </p:nvCxnSpPr>
            <p:spPr>
              <a:xfrm flipH="1" flipV="1">
                <a:off x="3211611" y="4905097"/>
                <a:ext cx="130893" cy="1316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BCB3DA7-7E70-304E-AA10-B41F3205C2CF}"/>
                  </a:ext>
                </a:extLst>
              </p:cNvPr>
              <p:cNvCxnSpPr>
                <a:cxnSpLocks/>
                <a:endCxn id="134" idx="3"/>
              </p:cNvCxnSpPr>
              <p:nvPr/>
            </p:nvCxnSpPr>
            <p:spPr>
              <a:xfrm flipV="1">
                <a:off x="2813220" y="4905097"/>
                <a:ext cx="114420" cy="15765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25B5E75-3765-634F-9218-040B32969C48}"/>
                  </a:ext>
                </a:extLst>
              </p:cNvPr>
              <p:cNvCxnSpPr>
                <a:stCxn id="134" idx="0"/>
                <a:endCxn id="131" idx="5"/>
              </p:cNvCxnSpPr>
              <p:nvPr/>
            </p:nvCxnSpPr>
            <p:spPr>
              <a:xfrm flipH="1" flipV="1">
                <a:off x="2813029" y="4208790"/>
                <a:ext cx="256597" cy="35909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DE059CEB-38C6-4045-8334-28463BF1FE08}"/>
                  </a:ext>
                </a:extLst>
              </p:cNvPr>
              <p:cNvCxnSpPr>
                <a:stCxn id="131" idx="7"/>
              </p:cNvCxnSpPr>
              <p:nvPr/>
            </p:nvCxnSpPr>
            <p:spPr>
              <a:xfrm flipV="1">
                <a:off x="2813029" y="3460236"/>
                <a:ext cx="256596" cy="12843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185B93FA-19C1-3B4A-9881-0E27A1BB0669}"/>
                  </a:ext>
                </a:extLst>
              </p:cNvPr>
              <p:cNvCxnSpPr>
                <a:cxnSpLocks/>
                <a:endCxn id="138" idx="5"/>
              </p:cNvCxnSpPr>
              <p:nvPr/>
            </p:nvCxnSpPr>
            <p:spPr>
              <a:xfrm flipH="1" flipV="1">
                <a:off x="2383219" y="5342641"/>
                <a:ext cx="118988" cy="16647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001F4E38-719A-B943-8B88-29B395A9B2E0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flipV="1">
                <a:off x="2134670" y="5342641"/>
                <a:ext cx="41759" cy="15778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D520CEE-DCB0-4849-9E53-ECEF224506F1}"/>
                  </a:ext>
                </a:extLst>
              </p:cNvPr>
              <p:cNvCxnSpPr>
                <a:stCxn id="138" idx="0"/>
                <a:endCxn id="133" idx="5"/>
              </p:cNvCxnSpPr>
              <p:nvPr/>
            </p:nvCxnSpPr>
            <p:spPr>
              <a:xfrm flipH="1" flipV="1">
                <a:off x="2196976" y="4871318"/>
                <a:ext cx="82848" cy="20346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7242043-C5C1-344D-A868-490836934D89}"/>
                  </a:ext>
                </a:extLst>
              </p:cNvPr>
              <p:cNvCxnSpPr>
                <a:cxnSpLocks/>
                <a:endCxn id="144" idx="5"/>
              </p:cNvCxnSpPr>
              <p:nvPr/>
            </p:nvCxnSpPr>
            <p:spPr>
              <a:xfrm flipH="1" flipV="1">
                <a:off x="1451555" y="5645258"/>
                <a:ext cx="171297" cy="14646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0166AB2-1DA9-1B4D-BFC1-BBE79E6769EE}"/>
                  </a:ext>
                </a:extLst>
              </p:cNvPr>
              <p:cNvCxnSpPr>
                <a:cxnSpLocks/>
                <a:endCxn id="144" idx="3"/>
              </p:cNvCxnSpPr>
              <p:nvPr/>
            </p:nvCxnSpPr>
            <p:spPr>
              <a:xfrm flipV="1">
                <a:off x="1248029" y="5645258"/>
                <a:ext cx="102343" cy="1423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2F18182B-71EF-454A-AF53-5236883A0A09}"/>
                  </a:ext>
                </a:extLst>
              </p:cNvPr>
              <p:cNvCxnSpPr>
                <a:cxnSpLocks/>
                <a:endCxn id="143" idx="5"/>
              </p:cNvCxnSpPr>
              <p:nvPr/>
            </p:nvCxnSpPr>
            <p:spPr>
              <a:xfrm flipH="1" flipV="1">
                <a:off x="584520" y="5645258"/>
                <a:ext cx="135334" cy="1423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2487EF3-D283-134C-84B1-DFC15B01906F}"/>
                  </a:ext>
                </a:extLst>
              </p:cNvPr>
              <p:cNvCxnSpPr>
                <a:stCxn id="145" idx="0"/>
                <a:endCxn id="143" idx="3"/>
              </p:cNvCxnSpPr>
              <p:nvPr/>
            </p:nvCxnSpPr>
            <p:spPr>
              <a:xfrm flipV="1">
                <a:off x="310595" y="5645258"/>
                <a:ext cx="172742" cy="13992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E8783C1-D519-6346-8A17-238D8CC4B3DD}"/>
                  </a:ext>
                </a:extLst>
              </p:cNvPr>
              <p:cNvCxnSpPr>
                <a:stCxn id="143" idx="7"/>
                <a:endCxn id="137" idx="3"/>
              </p:cNvCxnSpPr>
              <p:nvPr/>
            </p:nvCxnSpPr>
            <p:spPr>
              <a:xfrm flipV="1">
                <a:off x="584520" y="5329234"/>
                <a:ext cx="315037" cy="1881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834E8EE-598C-9C4E-90F3-1561DD6E6E6B}"/>
                  </a:ext>
                </a:extLst>
              </p:cNvPr>
              <p:cNvCxnSpPr>
                <a:cxnSpLocks/>
                <a:stCxn id="144" idx="1"/>
                <a:endCxn id="137" idx="5"/>
              </p:cNvCxnSpPr>
              <p:nvPr/>
            </p:nvCxnSpPr>
            <p:spPr>
              <a:xfrm flipH="1" flipV="1">
                <a:off x="1106347" y="5329234"/>
                <a:ext cx="244025" cy="1881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D71A4B4-B083-EF4C-B5A7-5A8D7BF63FB9}"/>
                  </a:ext>
                </a:extLst>
              </p:cNvPr>
              <p:cNvCxnSpPr>
                <a:cxnSpLocks/>
                <a:stCxn id="137" idx="7"/>
                <a:endCxn id="133" idx="3"/>
              </p:cNvCxnSpPr>
              <p:nvPr/>
            </p:nvCxnSpPr>
            <p:spPr>
              <a:xfrm flipV="1">
                <a:off x="1106347" y="4871318"/>
                <a:ext cx="650838" cy="23601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5EA046BE-EB80-5648-93E6-D634B02B1743}"/>
                  </a:ext>
                </a:extLst>
              </p:cNvPr>
              <p:cNvCxnSpPr>
                <a:cxnSpLocks/>
                <a:stCxn id="133" idx="0"/>
                <a:endCxn id="131" idx="3"/>
              </p:cNvCxnSpPr>
              <p:nvPr/>
            </p:nvCxnSpPr>
            <p:spPr>
              <a:xfrm flipV="1">
                <a:off x="1977081" y="4208790"/>
                <a:ext cx="218495" cy="12843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1FAF1BF-B2BE-7A4E-868D-408C0AC4D7B3}"/>
                    </a:ext>
                  </a:extLst>
                </p:cNvPr>
                <p:cNvSpPr txBox="1"/>
                <p:nvPr/>
              </p:nvSpPr>
              <p:spPr>
                <a:xfrm>
                  <a:off x="1358875" y="5878188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1FAF1BF-B2BE-7A4E-868D-408C0AC4D7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75" y="5878188"/>
                  <a:ext cx="296563" cy="328739"/>
                </a:xfrm>
                <a:prstGeom prst="rect">
                  <a:avLst/>
                </a:prstGeom>
                <a:blipFill>
                  <a:blip r:embed="rId3"/>
                  <a:stretch>
                    <a:fillRect l="-8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14DE0B1F-9DDA-F44B-9816-5D435DE2A31C}"/>
                    </a:ext>
                  </a:extLst>
                </p:cNvPr>
                <p:cNvSpPr txBox="1"/>
                <p:nvPr/>
              </p:nvSpPr>
              <p:spPr>
                <a:xfrm>
                  <a:off x="1892827" y="5873892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14DE0B1F-9DDA-F44B-9816-5D435DE2A3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2827" y="5873892"/>
                  <a:ext cx="296563" cy="328739"/>
                </a:xfrm>
                <a:prstGeom prst="rect">
                  <a:avLst/>
                </a:prstGeom>
                <a:blipFill>
                  <a:blip r:embed="rId4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66D87A2D-95FA-3A45-BF91-EAD408893798}"/>
                    </a:ext>
                  </a:extLst>
                </p:cNvPr>
                <p:cNvSpPr txBox="1"/>
                <p:nvPr/>
              </p:nvSpPr>
              <p:spPr>
                <a:xfrm>
                  <a:off x="2307121" y="5878188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66D87A2D-95FA-3A45-BF91-EAD408893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7121" y="5878188"/>
                  <a:ext cx="296563" cy="328739"/>
                </a:xfrm>
                <a:prstGeom prst="rect">
                  <a:avLst/>
                </a:prstGeom>
                <a:blipFill>
                  <a:blip r:embed="rId5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E86F9FE-372A-EE43-8595-2575E05F1479}"/>
                    </a:ext>
                  </a:extLst>
                </p:cNvPr>
                <p:cNvSpPr txBox="1"/>
                <p:nvPr/>
              </p:nvSpPr>
              <p:spPr>
                <a:xfrm>
                  <a:off x="2751402" y="5599993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E86F9FE-372A-EE43-8595-2575E05F1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1402" y="5599993"/>
                  <a:ext cx="296563" cy="328739"/>
                </a:xfrm>
                <a:prstGeom prst="rect">
                  <a:avLst/>
                </a:prstGeom>
                <a:blipFill>
                  <a:blip r:embed="rId6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9D4B03C-ED16-2246-9722-A00775E625B3}"/>
                    </a:ext>
                  </a:extLst>
                </p:cNvPr>
                <p:cNvSpPr txBox="1"/>
                <p:nvPr/>
              </p:nvSpPr>
              <p:spPr>
                <a:xfrm>
                  <a:off x="3170017" y="5599992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9D4B03C-ED16-2246-9722-A00775E62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0017" y="5599992"/>
                  <a:ext cx="296563" cy="328739"/>
                </a:xfrm>
                <a:prstGeom prst="rect">
                  <a:avLst/>
                </a:prstGeom>
                <a:blipFill>
                  <a:blip r:embed="rId7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CA3E88B4-F4DF-C24E-9B6B-6DA45F6DC903}"/>
                    </a:ext>
                  </a:extLst>
                </p:cNvPr>
                <p:cNvSpPr txBox="1"/>
                <p:nvPr/>
              </p:nvSpPr>
              <p:spPr>
                <a:xfrm>
                  <a:off x="3449012" y="5147879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CA3E88B4-F4DF-C24E-9B6B-6DA45F6DC9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9012" y="5147879"/>
                  <a:ext cx="296563" cy="328739"/>
                </a:xfrm>
                <a:prstGeom prst="rect">
                  <a:avLst/>
                </a:prstGeom>
                <a:blipFill>
                  <a:blip r:embed="rId8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F6F047E-2977-6C48-89EB-450DF87A3087}"/>
                    </a:ext>
                  </a:extLst>
                </p:cNvPr>
                <p:cNvSpPr txBox="1"/>
                <p:nvPr/>
              </p:nvSpPr>
              <p:spPr>
                <a:xfrm>
                  <a:off x="3810392" y="5586929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F6F047E-2977-6C48-89EB-450DF87A30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392" y="5586929"/>
                  <a:ext cx="296563" cy="328739"/>
                </a:xfrm>
                <a:prstGeom prst="rect">
                  <a:avLst/>
                </a:prstGeom>
                <a:blipFill>
                  <a:blip r:embed="rId9"/>
                  <a:stretch>
                    <a:fillRect l="-125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42CFF917-F18B-8B4C-AD0E-14257924A972}"/>
                    </a:ext>
                  </a:extLst>
                </p:cNvPr>
                <p:cNvSpPr txBox="1"/>
                <p:nvPr/>
              </p:nvSpPr>
              <p:spPr>
                <a:xfrm>
                  <a:off x="4261461" y="5577341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42CFF917-F18B-8B4C-AD0E-14257924A9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1461" y="5577341"/>
                  <a:ext cx="296563" cy="328739"/>
                </a:xfrm>
                <a:prstGeom prst="rect">
                  <a:avLst/>
                </a:prstGeom>
                <a:blipFill>
                  <a:blip r:embed="rId10"/>
                  <a:stretch>
                    <a:fillRect l="-16667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49ADCCF0-D2B8-084B-B921-AD8209ED77CB}"/>
                    </a:ext>
                  </a:extLst>
                </p:cNvPr>
                <p:cNvSpPr txBox="1"/>
                <p:nvPr/>
              </p:nvSpPr>
              <p:spPr>
                <a:xfrm>
                  <a:off x="4708442" y="5575666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49ADCCF0-D2B8-084B-B921-AD8209ED7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8442" y="5575666"/>
                  <a:ext cx="296563" cy="328739"/>
                </a:xfrm>
                <a:prstGeom prst="rect">
                  <a:avLst/>
                </a:prstGeom>
                <a:blipFill>
                  <a:blip r:embed="rId11"/>
                  <a:stretch>
                    <a:fillRect l="-12000" r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CB2936CD-47F1-3F4B-A2C7-6DA0466B2E74}"/>
                    </a:ext>
                  </a:extLst>
                </p:cNvPr>
                <p:cNvSpPr txBox="1"/>
                <p:nvPr/>
              </p:nvSpPr>
              <p:spPr>
                <a:xfrm>
                  <a:off x="5131382" y="5573991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CB2936CD-47F1-3F4B-A2C7-6DA0466B2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382" y="5573991"/>
                  <a:ext cx="296563" cy="328739"/>
                </a:xfrm>
                <a:prstGeom prst="rect">
                  <a:avLst/>
                </a:prstGeom>
                <a:blipFill>
                  <a:blip r:embed="rId12"/>
                  <a:stretch>
                    <a:fillRect l="-8000" r="-16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0A10510B-1D52-2447-A186-6FB151CA5679}"/>
                    </a:ext>
                  </a:extLst>
                </p:cNvPr>
                <p:cNvSpPr txBox="1"/>
                <p:nvPr/>
              </p:nvSpPr>
              <p:spPr>
                <a:xfrm>
                  <a:off x="5461070" y="5147879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0A10510B-1D52-2447-A186-6FB151CA56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1070" y="5147879"/>
                  <a:ext cx="296563" cy="328739"/>
                </a:xfrm>
                <a:prstGeom prst="rect">
                  <a:avLst/>
                </a:prstGeom>
                <a:blipFill>
                  <a:blip r:embed="rId13"/>
                  <a:stretch>
                    <a:fillRect l="-8000" r="-16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85DBD56F-1E86-3F42-9EAC-2238A4AE75FA}"/>
                    </a:ext>
                  </a:extLst>
                </p:cNvPr>
                <p:cNvSpPr txBox="1"/>
                <p:nvPr/>
              </p:nvSpPr>
              <p:spPr>
                <a:xfrm>
                  <a:off x="5924090" y="5552722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85DBD56F-1E86-3F42-9EAC-2238A4AE75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4090" y="5552722"/>
                  <a:ext cx="296563" cy="328739"/>
                </a:xfrm>
                <a:prstGeom prst="rect">
                  <a:avLst/>
                </a:prstGeom>
                <a:blipFill>
                  <a:blip r:embed="rId14"/>
                  <a:stretch>
                    <a:fillRect l="-7692" r="-11538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6CB17916-B508-5842-BF94-DF4BC79C6F4F}"/>
                    </a:ext>
                  </a:extLst>
                </p:cNvPr>
                <p:cNvSpPr txBox="1"/>
                <p:nvPr/>
              </p:nvSpPr>
              <p:spPr>
                <a:xfrm>
                  <a:off x="6359309" y="5547774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6CB17916-B508-5842-BF94-DF4BC79C6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309" y="5547774"/>
                  <a:ext cx="296563" cy="328739"/>
                </a:xfrm>
                <a:prstGeom prst="rect">
                  <a:avLst/>
                </a:prstGeom>
                <a:blipFill>
                  <a:blip r:embed="rId15"/>
                  <a:stretch>
                    <a:fillRect l="-12000" r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D9596ED7-C26A-4941-BE91-114BFDF39FA1}"/>
                    </a:ext>
                  </a:extLst>
                </p:cNvPr>
                <p:cNvSpPr txBox="1"/>
                <p:nvPr/>
              </p:nvSpPr>
              <p:spPr>
                <a:xfrm>
                  <a:off x="6889517" y="5534734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D9596ED7-C26A-4941-BE91-114BFDF39F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9517" y="5534734"/>
                  <a:ext cx="296563" cy="328739"/>
                </a:xfrm>
                <a:prstGeom prst="rect">
                  <a:avLst/>
                </a:prstGeom>
                <a:blipFill>
                  <a:blip r:embed="rId16"/>
                  <a:stretch>
                    <a:fillRect l="-7692" r="-11538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9C7BA3E0-7E27-A144-9F8A-3DF2ECAB573C}"/>
                    </a:ext>
                  </a:extLst>
                </p:cNvPr>
                <p:cNvSpPr txBox="1"/>
                <p:nvPr/>
              </p:nvSpPr>
              <p:spPr>
                <a:xfrm>
                  <a:off x="7355456" y="5526527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9C7BA3E0-7E27-A144-9F8A-3DF2ECAB5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5456" y="5526527"/>
                  <a:ext cx="296563" cy="328739"/>
                </a:xfrm>
                <a:prstGeom prst="rect">
                  <a:avLst/>
                </a:prstGeom>
                <a:blipFill>
                  <a:blip r:embed="rId17"/>
                  <a:stretch>
                    <a:fillRect l="-7692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8751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DB99-B7AD-DC41-9D68-189957F6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593A9-7908-1041-BE54-0ADDF1F7F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8900"/>
            <a:ext cx="8229600" cy="4863772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EC3EC-13DB-E743-A447-0D2CCB8BE3DE}"/>
              </a:ext>
            </a:extLst>
          </p:cNvPr>
          <p:cNvSpPr txBox="1"/>
          <p:nvPr/>
        </p:nvSpPr>
        <p:spPr>
          <a:xfrm>
            <a:off x="579484" y="5170043"/>
            <a:ext cx="1913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18034</a:t>
            </a:r>
          </a:p>
          <a:p>
            <a:r>
              <a:rPr lang="en-US" sz="2400" b="1" dirty="0">
                <a:sym typeface="Wingdings" pitchFamily="2" charset="2"/>
              </a:rPr>
              <a:t>Trajectories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19AD6-A4F4-2B41-91E9-F75DC419718A}"/>
              </a:ext>
            </a:extLst>
          </p:cNvPr>
          <p:cNvSpPr txBox="1"/>
          <p:nvPr/>
        </p:nvSpPr>
        <p:spPr>
          <a:xfrm>
            <a:off x="1896965" y="5170042"/>
            <a:ext cx="91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 14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A4520-2F26-CA4F-B514-8E7B1E13E4AE}"/>
              </a:ext>
            </a:extLst>
          </p:cNvPr>
          <p:cNvSpPr txBox="1"/>
          <p:nvPr/>
        </p:nvSpPr>
        <p:spPr>
          <a:xfrm>
            <a:off x="3088424" y="5170042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 11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5D4FB-CED1-2342-B276-F52B904C1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67" y="1035050"/>
            <a:ext cx="5091381" cy="39822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9B1D39-82F9-7342-ACD6-CFA5A5A524DB}"/>
              </a:ext>
            </a:extLst>
          </p:cNvPr>
          <p:cNvSpPr txBox="1"/>
          <p:nvPr/>
        </p:nvSpPr>
        <p:spPr>
          <a:xfrm>
            <a:off x="4291104" y="5170041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 1</a:t>
            </a:r>
            <a:endParaRPr lang="en-US" sz="24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FC9950-FB55-9144-BE98-69E5A393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129" y="1060450"/>
            <a:ext cx="5078506" cy="39464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56128A-72F6-FA43-9EF0-EC26152B6779}"/>
              </a:ext>
            </a:extLst>
          </p:cNvPr>
          <p:cNvSpPr txBox="1"/>
          <p:nvPr/>
        </p:nvSpPr>
        <p:spPr>
          <a:xfrm>
            <a:off x="2081484" y="3907574"/>
            <a:ext cx="2910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Prune: Cluster Centre Tree, bounds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07C9CC-383B-CC4F-BE5D-6FC428F4F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783" y="1041400"/>
            <a:ext cx="5064487" cy="39671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60BD70-12BB-7045-A2F2-4A934D49F0B7}"/>
              </a:ext>
            </a:extLst>
          </p:cNvPr>
          <p:cNvSpPr txBox="1"/>
          <p:nvPr/>
        </p:nvSpPr>
        <p:spPr>
          <a:xfrm>
            <a:off x="3091080" y="3538242"/>
            <a:ext cx="3183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Convert: Cluster Centre Tree </a:t>
            </a:r>
            <a:r>
              <a:rPr lang="en-US" sz="2400" b="1" dirty="0">
                <a:solidFill>
                  <a:schemeClr val="accent1"/>
                </a:solidFill>
              </a:rPr>
              <a:t>or</a:t>
            </a:r>
            <a:r>
              <a:rPr lang="en-US" sz="2000" b="1" dirty="0">
                <a:solidFill>
                  <a:schemeClr val="accent1"/>
                </a:solidFill>
              </a:rPr>
              <a:t> Cluster Centre Stamp, bounds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42A8F6-703D-214B-B3C8-B6398CEEF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999" y="1060450"/>
            <a:ext cx="5072156" cy="3949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FDE0F4-5BFF-4C43-BEEC-BDD4E6960BCD}"/>
              </a:ext>
            </a:extLst>
          </p:cNvPr>
          <p:cNvSpPr txBox="1"/>
          <p:nvPr/>
        </p:nvSpPr>
        <p:spPr>
          <a:xfrm>
            <a:off x="4157382" y="3637183"/>
            <a:ext cx="244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Select: bounds &amp; maybe </a:t>
            </a:r>
            <a:r>
              <a:rPr lang="en-US" sz="2000" b="1" i="1" dirty="0">
                <a:solidFill>
                  <a:schemeClr val="accent1"/>
                </a:solidFill>
              </a:rPr>
              <a:t>CFD</a:t>
            </a:r>
            <a:r>
              <a:rPr lang="en-US" sz="2000" b="1" dirty="0">
                <a:solidFill>
                  <a:schemeClr val="accent1"/>
                </a:solidFill>
              </a:rPr>
              <a:t> &amp; </a:t>
            </a:r>
            <a:r>
              <a:rPr lang="en-US" sz="2000" b="1" i="1" dirty="0">
                <a:solidFill>
                  <a:schemeClr val="accent1"/>
                </a:solidFill>
              </a:rPr>
              <a:t>FDP </a:t>
            </a:r>
            <a:r>
              <a:rPr lang="en-US" sz="2000" b="1" dirty="0">
                <a:solidFill>
                  <a:schemeClr val="accent1"/>
                </a:solidFill>
              </a:rPr>
              <a:t>computations</a:t>
            </a:r>
          </a:p>
        </p:txBody>
      </p:sp>
    </p:spTree>
    <p:extLst>
      <p:ext uri="{BB962C8B-B14F-4D97-AF65-F5344CB8AC3E}">
        <p14:creationId xmlns:p14="http://schemas.microsoft.com/office/powerpoint/2010/main" val="308609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16001-B6D3-C346-8CDC-F9ECB57F3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Dive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457F7-98FE-E14C-AB1D-DA286150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19" y="1260475"/>
            <a:ext cx="2739175" cy="48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7609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PPT-template-standard_June16</Template>
  <TotalTime>4633</TotalTime>
  <Words>1844</Words>
  <Application>Microsoft Macintosh PowerPoint</Application>
  <PresentationFormat>On-screen Show (4:3)</PresentationFormat>
  <Paragraphs>409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ＭＳ Ｐゴシック</vt:lpstr>
      <vt:lpstr>Arial</vt:lpstr>
      <vt:lpstr>Cambria Math</vt:lpstr>
      <vt:lpstr>Lucida Grande</vt:lpstr>
      <vt:lpstr>Tw Cen MT</vt:lpstr>
      <vt:lpstr>Wingdings</vt:lpstr>
      <vt:lpstr>PPT-template-standard_August15</vt:lpstr>
      <vt:lpstr>Approximate Trajectory Queries Under the Fréchet Distance </vt:lpstr>
      <vt:lpstr>Quote</vt:lpstr>
      <vt:lpstr>Agenda</vt:lpstr>
      <vt:lpstr>Our Research</vt:lpstr>
      <vt:lpstr>Motivation – Applications for NN Queries</vt:lpstr>
      <vt:lpstr>Motivation - Gaps</vt:lpstr>
      <vt:lpstr>Our Contribution</vt:lpstr>
      <vt:lpstr>Our Contribution</vt:lpstr>
      <vt:lpstr>Deeper Dive</vt:lpstr>
      <vt:lpstr>Trajectory</vt:lpstr>
      <vt:lpstr>Relatively Large Datasets</vt:lpstr>
      <vt:lpstr>18034 Football Player-possession Curves</vt:lpstr>
      <vt:lpstr>18034 Football Curves – Zoom 1</vt:lpstr>
      <vt:lpstr>18034 Football Curves – Zoom 2</vt:lpstr>
      <vt:lpstr>20780 NBA Basketball Shots on Net</vt:lpstr>
      <vt:lpstr>20780 NBA Basketball Shots - Zoom</vt:lpstr>
      <vt:lpstr>18670 People trajectories</vt:lpstr>
      <vt:lpstr>18670 People trajectories – Zoom 1</vt:lpstr>
      <vt:lpstr>18670 People trajectories – Zoom 2</vt:lpstr>
      <vt:lpstr>Bird curve – 6509 vertices</vt:lpstr>
      <vt:lpstr>Fréchet Distance</vt:lpstr>
      <vt:lpstr>Fréchet Distance – CFD, FDP</vt:lpstr>
      <vt:lpstr>Naïve Exact NN/kNN/RNN Query Method</vt:lpstr>
      <vt:lpstr>What do Algorithm Computer Scientists Do?</vt:lpstr>
      <vt:lpstr>Our Contribution</vt:lpstr>
      <vt:lpstr>Our Contribution – Measure Performance</vt:lpstr>
      <vt:lpstr>Our Contribution</vt:lpstr>
      <vt:lpstr>Bounds – Start &amp; End Vertices</vt:lpstr>
      <vt:lpstr>Bounds – Axis Aligned Bounding Box</vt:lpstr>
      <vt:lpstr>Bounds – Rotate Curves from origin</vt:lpstr>
      <vt:lpstr>Bounds – Simplified Single Edge</vt:lpstr>
      <vt:lpstr>Bounds – Simplified Single Edge</vt:lpstr>
      <vt:lpstr>Bounds - Padding</vt:lpstr>
      <vt:lpstr>Bounds – exact CFD</vt:lpstr>
      <vt:lpstr>Cluster Centre Tree - Build</vt:lpstr>
      <vt:lpstr>Cluster Centre Tree - Build</vt:lpstr>
      <vt:lpstr>Cluster Centre Tree - Size</vt:lpstr>
      <vt:lpstr>Cluster Centre Stamp</vt:lpstr>
      <vt:lpstr>Cluster Centre Stamp</vt:lpstr>
      <vt:lpstr>Cluster Centre Stamp</vt:lpstr>
      <vt:lpstr>Cluster Centre Stamp</vt:lpstr>
      <vt:lpstr>Cluster Centre Stamp</vt:lpstr>
      <vt:lpstr>Cluster Centre Stamp – Cluster Bounds</vt:lpstr>
      <vt:lpstr>Cluster Centre Stamp – Cluster Bounds</vt:lpstr>
      <vt:lpstr>Cluster Centre Stamp – Cluster Bounds</vt:lpstr>
      <vt:lpstr>Pruning</vt:lpstr>
      <vt:lpstr>NN Pruning</vt:lpstr>
      <vt:lpstr>NN Pruning</vt:lpstr>
      <vt:lpstr>Candidate Clusters</vt:lpstr>
      <vt:lpstr>Candidate Cluster – Cluster Centre Tree</vt:lpstr>
      <vt:lpstr>Candidate Cluster – Cluster Centre Tree</vt:lpstr>
      <vt:lpstr>Candidate Cluster – Cluster Centre Stamp</vt:lpstr>
      <vt:lpstr>Queries - NN</vt:lpstr>
      <vt:lpstr>Queries - Guarantees</vt:lpstr>
      <vt:lpstr>Results – NN using Cluster Centre Tree</vt:lpstr>
      <vt:lpstr>Results - NN query vary "ε" _apx Yangtze Vessel dataset</vt:lpstr>
      <vt:lpstr>Results - randomly sampled traj. Taxi dataset</vt:lpstr>
      <vt:lpstr>Results – Data Structure Build Performance</vt:lpstr>
      <vt:lpstr>Results – Cluster Centre Tree Depth</vt:lpstr>
      <vt:lpstr>Our Solution has some Drawbacks</vt:lpstr>
      <vt:lpstr>New Questions</vt:lpstr>
      <vt:lpstr>Failing Fast</vt:lpstr>
      <vt:lpstr>Failing Fast: Sample Failures</vt:lpstr>
      <vt:lpstr>Quote</vt:lpstr>
      <vt:lpstr>A Final Thought</vt:lpstr>
      <vt:lpstr>A Final Thought</vt:lpstr>
      <vt:lpstr>Thanks!</vt:lpstr>
      <vt:lpstr>Thanks!</vt:lpstr>
      <vt:lpstr>Thanks!</vt:lpstr>
    </vt:vector>
  </TitlesOfParts>
  <Company>Microsoft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Presentation sub-title </dc:title>
  <dc:creator>Suin Jung</dc:creator>
  <cp:lastModifiedBy>John Pfeifer</cp:lastModifiedBy>
  <cp:revision>272</cp:revision>
  <cp:lastPrinted>2015-06-26T01:12:18Z</cp:lastPrinted>
  <dcterms:created xsi:type="dcterms:W3CDTF">2017-09-14T07:55:59Z</dcterms:created>
  <dcterms:modified xsi:type="dcterms:W3CDTF">2018-06-05T01:08:10Z</dcterms:modified>
</cp:coreProperties>
</file>